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1"/>
  </p:notesMasterIdLst>
  <p:sldIdLst>
    <p:sldId id="303" r:id="rId2"/>
    <p:sldId id="392" r:id="rId3"/>
    <p:sldId id="352" r:id="rId4"/>
    <p:sldId id="393" r:id="rId5"/>
    <p:sldId id="355" r:id="rId6"/>
    <p:sldId id="354" r:id="rId7"/>
    <p:sldId id="391" r:id="rId8"/>
    <p:sldId id="356" r:id="rId9"/>
    <p:sldId id="357" r:id="rId10"/>
    <p:sldId id="358" r:id="rId11"/>
    <p:sldId id="384" r:id="rId12"/>
    <p:sldId id="385" r:id="rId13"/>
    <p:sldId id="386" r:id="rId14"/>
    <p:sldId id="400" r:id="rId15"/>
    <p:sldId id="401" r:id="rId16"/>
    <p:sldId id="359" r:id="rId17"/>
    <p:sldId id="360" r:id="rId18"/>
    <p:sldId id="389" r:id="rId19"/>
    <p:sldId id="361" r:id="rId20"/>
    <p:sldId id="362" r:id="rId21"/>
    <p:sldId id="364" r:id="rId22"/>
    <p:sldId id="365" r:id="rId23"/>
    <p:sldId id="366" r:id="rId24"/>
    <p:sldId id="367" r:id="rId25"/>
    <p:sldId id="368" r:id="rId26"/>
    <p:sldId id="369" r:id="rId27"/>
    <p:sldId id="372" r:id="rId28"/>
    <p:sldId id="373" r:id="rId29"/>
    <p:sldId id="374" r:id="rId30"/>
    <p:sldId id="375" r:id="rId31"/>
    <p:sldId id="390" r:id="rId32"/>
    <p:sldId id="380" r:id="rId33"/>
    <p:sldId id="381" r:id="rId34"/>
    <p:sldId id="382" r:id="rId35"/>
    <p:sldId id="348" r:id="rId36"/>
    <p:sldId id="349" r:id="rId37"/>
    <p:sldId id="350" r:id="rId38"/>
    <p:sldId id="351" r:id="rId39"/>
    <p:sldId id="302" r:id="rId4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2"/>
      <p:bold r:id="rId43"/>
      <p:italic r:id="rId44"/>
      <p:boldItalic r:id="rId45"/>
    </p:embeddedFont>
    <p:embeddedFont>
      <p:font typeface="Barlow Light" panose="00000400000000000000" pitchFamily="2" charset="0"/>
      <p:regular r:id="rId46"/>
      <p:bold r:id="rId47"/>
      <p:italic r:id="rId48"/>
      <p:boldItalic r:id="rId49"/>
    </p:embeddedFont>
    <p:embeddedFont>
      <p:font typeface="Bookman Old Style" panose="02050604050505020204" pitchFamily="18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Trebuchet MS" panose="020B0603020202020204" pitchFamily="34" charset="0"/>
      <p:regular r:id="rId58"/>
      <p:bold r:id="rId59"/>
      <p:italic r:id="rId60"/>
      <p:boldItalic r:id="rId61"/>
    </p:embeddedFont>
    <p:embeddedFont>
      <p:font typeface="Verdana" panose="020B060403050404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22F"/>
    <a:srgbClr val="5164C3"/>
    <a:srgbClr val="2C3A80"/>
    <a:srgbClr val="FFAC61"/>
    <a:srgbClr val="FF8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C12EFF-AF82-4127-AB92-0F0BCDA78B00}" v="18" dt="2023-09-12T16:22:37.147"/>
  </p1510:revLst>
</p1510:revInfo>
</file>

<file path=ppt/tableStyles.xml><?xml version="1.0" encoding="utf-8"?>
<a:tblStyleLst xmlns:a="http://schemas.openxmlformats.org/drawingml/2006/main" def="{511C7EFF-B079-44CD-85B6-E6D3598932AC}">
  <a:tblStyle styleId="{511C7EFF-B079-44CD-85B6-E6D35989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CDC246-CD5F-43C5-B557-0B5EE2D386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8" autoAdjust="0"/>
    <p:restoredTop sz="91833" autoAdjust="0"/>
  </p:normalViewPr>
  <p:slideViewPr>
    <p:cSldViewPr snapToGrid="0" snapToObjects="1">
      <p:cViewPr varScale="1">
        <p:scale>
          <a:sx n="84" d="100"/>
          <a:sy n="84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25.xml" Id="rId26" /><Relationship Type="http://schemas.openxmlformats.org/officeDocument/2006/relationships/slide" Target="slides/slide20.xml" Id="rId21" /><Relationship Type="http://schemas.openxmlformats.org/officeDocument/2006/relationships/font" Target="fonts/font1.fntdata" Id="rId42" /><Relationship Type="http://schemas.openxmlformats.org/officeDocument/2006/relationships/font" Target="fonts/font6.fntdata" Id="rId47" /><Relationship Type="http://schemas.openxmlformats.org/officeDocument/2006/relationships/font" Target="fonts/font22.fntdata" Id="rId63" /><Relationship Type="http://schemas.openxmlformats.org/officeDocument/2006/relationships/theme" Target="theme/theme1.xml" Id="rId68" /><Relationship Type="http://schemas.openxmlformats.org/officeDocument/2006/relationships/slide" Target="slides/slide6.xml" Id="rId7" /><Relationship Type="http://schemas.microsoft.com/office/2015/10/relationships/revisionInfo" Target="revisionInfo.xml" Id="rId71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28.xml" Id="rId29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31.xml" Id="rId32" /><Relationship Type="http://schemas.openxmlformats.org/officeDocument/2006/relationships/slide" Target="slides/slide36.xml" Id="rId37" /><Relationship Type="http://schemas.openxmlformats.org/officeDocument/2006/relationships/slide" Target="slides/slide39.xml" Id="rId40" /><Relationship Type="http://schemas.openxmlformats.org/officeDocument/2006/relationships/font" Target="fonts/font4.fntdata" Id="rId45" /><Relationship Type="http://schemas.openxmlformats.org/officeDocument/2006/relationships/font" Target="fonts/font12.fntdata" Id="rId53" /><Relationship Type="http://schemas.openxmlformats.org/officeDocument/2006/relationships/font" Target="fonts/font17.fntdata" Id="rId58" /><Relationship Type="http://schemas.openxmlformats.org/officeDocument/2006/relationships/presProps" Target="presProps.xml" Id="rId66" /><Relationship Type="http://schemas.openxmlformats.org/officeDocument/2006/relationships/slide" Target="slides/slide4.xml" Id="rId5" /><Relationship Type="http://schemas.openxmlformats.org/officeDocument/2006/relationships/font" Target="fonts/font20.fntdata" Id="rId61" /><Relationship Type="http://schemas.openxmlformats.org/officeDocument/2006/relationships/slide" Target="slides/slide18.xml" Id="rId1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font" Target="fonts/font2.fntdata" Id="rId43" /><Relationship Type="http://schemas.openxmlformats.org/officeDocument/2006/relationships/font" Target="fonts/font7.fntdata" Id="rId48" /><Relationship Type="http://schemas.openxmlformats.org/officeDocument/2006/relationships/font" Target="fonts/font15.fntdata" Id="rId56" /><Relationship Type="http://schemas.openxmlformats.org/officeDocument/2006/relationships/font" Target="fonts/font23.fntdata" Id="rId64" /><Relationship Type="http://schemas.openxmlformats.org/officeDocument/2006/relationships/tableStyles" Target="tableStyles.xml" Id="rId69" /><Relationship Type="http://schemas.openxmlformats.org/officeDocument/2006/relationships/slide" Target="slides/slide7.xml" Id="rId8" /><Relationship Type="http://schemas.openxmlformats.org/officeDocument/2006/relationships/font" Target="fonts/font10.fntdata" Id="rId51" /><Relationship Type="http://schemas.openxmlformats.org/officeDocument/2006/relationships/slide" Target="slides/slide2.xml" Id="rId3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slide" Target="slides/slide32.xml" Id="rId33" /><Relationship Type="http://schemas.openxmlformats.org/officeDocument/2006/relationships/slide" Target="slides/slide37.xml" Id="rId38" /><Relationship Type="http://schemas.openxmlformats.org/officeDocument/2006/relationships/font" Target="fonts/font5.fntdata" Id="rId46" /><Relationship Type="http://schemas.openxmlformats.org/officeDocument/2006/relationships/font" Target="fonts/font18.fntdata" Id="rId59" /><Relationship Type="http://schemas.openxmlformats.org/officeDocument/2006/relationships/viewProps" Target="viewProps.xml" Id="rId67" /><Relationship Type="http://schemas.openxmlformats.org/officeDocument/2006/relationships/slide" Target="slides/slide19.xml" Id="rId20" /><Relationship Type="http://schemas.openxmlformats.org/officeDocument/2006/relationships/notesMaster" Target="notesMasters/notesMaster1.xml" Id="rId41" /><Relationship Type="http://schemas.openxmlformats.org/officeDocument/2006/relationships/font" Target="fonts/font13.fntdata" Id="rId54" /><Relationship Type="http://schemas.openxmlformats.org/officeDocument/2006/relationships/font" Target="fonts/font21.fntdata" Id="rId6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35.xml" Id="rId36" /><Relationship Type="http://schemas.openxmlformats.org/officeDocument/2006/relationships/font" Target="fonts/font8.fntdata" Id="rId49" /><Relationship Type="http://schemas.openxmlformats.org/officeDocument/2006/relationships/font" Target="fonts/font16.fntdata" Id="rId57" /><Relationship Type="http://schemas.openxmlformats.org/officeDocument/2006/relationships/slide" Target="slides/slide9.xml" Id="rId10" /><Relationship Type="http://schemas.openxmlformats.org/officeDocument/2006/relationships/slide" Target="slides/slide30.xml" Id="rId31" /><Relationship Type="http://schemas.openxmlformats.org/officeDocument/2006/relationships/font" Target="fonts/font3.fntdata" Id="rId44" /><Relationship Type="http://schemas.openxmlformats.org/officeDocument/2006/relationships/font" Target="fonts/font11.fntdata" Id="rId52" /><Relationship Type="http://schemas.openxmlformats.org/officeDocument/2006/relationships/font" Target="fonts/font19.fntdata" Id="rId60" /><Relationship Type="http://schemas.openxmlformats.org/officeDocument/2006/relationships/font" Target="fonts/font24.fntdata" Id="rId65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38.xml" Id="rId39" /><Relationship Type="http://schemas.openxmlformats.org/officeDocument/2006/relationships/slide" Target="slides/slide33.xml" Id="rId34" /><Relationship Type="http://schemas.openxmlformats.org/officeDocument/2006/relationships/font" Target="fonts/font9.fntdata" Id="rId50" /><Relationship Type="http://schemas.openxmlformats.org/officeDocument/2006/relationships/font" Target="fonts/font14.fntdata" Id="rId55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93453-BF98-4171-840F-48661C18509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9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93453-BF98-4171-840F-48661C18509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50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93453-BF98-4171-840F-48661C18509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34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93453-BF98-4171-840F-48661C18509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20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78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93453-BF98-4171-840F-48661C18509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6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93453-BF98-4171-840F-48661C18509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9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93453-BF98-4171-840F-48661C18509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5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1 min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93453-BF98-4171-840F-48661C18509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19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1 min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93453-BF98-4171-840F-48661C18509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72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93453-BF98-4171-840F-48661C18509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9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Format: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might be spread in different files. For example, sales results from different countries with different currency, languages, etc. which needs to be gathered together to form a data set.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Cleaning: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step, our goal is to deal with missing values and remove unwanted characters from the data.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Extraction: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this step, we focus on analysis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optimisation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number of features. Usually, a member of the team has to find out which features are important for prediction and select them for faster computations and low memory consumption.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FBEE8-724D-4733-8476-484B7A838B0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89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93453-BF98-4171-840F-48661C18509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8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C208-F8EF-48B2-BB31-3D73DB4C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E08F-B53F-4530-976D-B392D5C34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8A831-08FF-4140-A8D1-E676D4379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FFD63-9488-4F1F-AEE9-1ECD9D7E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56AE0-345C-484C-9D52-398D8F73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3717-31C4-4D52-B8BF-96CECBF0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4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227B0-4F00-4CC7-9066-F97667AA0391}" type="datetimeFigureOut">
              <a:rPr lang="en-IN" smtClean="0"/>
              <a:pPr/>
              <a:t>12-09-2023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4B9F7-90ED-49C7-A62C-449CF74CC9D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54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7F8E96-40AA-459E-91AA-55A5F97CAA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CB9294-F9FF-4346-BE48-1C04129C722B}" type="slidenum">
              <a:rPr lang="en-US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  <p:sndAc>
          <p:endSnd/>
        </p:sndAc>
      </p:transition>
    </mc:Choice>
    <mc:Fallback xmlns="">
      <p:transition>
        <p:fade/>
        <p:sndAc>
          <p:endSnd/>
        </p:sndAc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035467" y="7937"/>
            <a:ext cx="1108533" cy="112213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0" r:id="rId3"/>
    <p:sldLayoutId id="2147483661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n4nRCC9TwQ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s://instagram.com/the_iot_academy" TargetMode="External"/><Relationship Id="rId7" Type="http://schemas.openxmlformats.org/officeDocument/2006/relationships/hyperlink" Target="https://twitter.com/academyforiot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hyperlink" Target="https://www.youtube.com/channel/UCyIXtUMsOX02mpi5PKex9aA" TargetMode="External"/><Relationship Id="rId5" Type="http://schemas.openxmlformats.org/officeDocument/2006/relationships/hyperlink" Target="https://www.linkedin.com/school/theiotacademy/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hyperlink" Target="https://www.facebook.com/academyforiot/" TargetMode="External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upload.wikimedia.org/wikipedia/en/c/c5/Gauhati_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1073810" y="160338"/>
            <a:ext cx="6460958" cy="101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arlow Light"/>
              <a:buChar char="‧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●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○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arlow Light"/>
              <a:buChar char="■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600" indent="0" algn="ctr">
              <a:buNone/>
            </a:pPr>
            <a:r>
              <a:rPr lang="en-US" sz="2800" b="1" dirty="0">
                <a:solidFill>
                  <a:schemeClr val="bg1"/>
                </a:solidFill>
              </a:rPr>
              <a:t>Fundamentals of Python for Machine Learning, Data Science &amp; Web	Development</a:t>
            </a:r>
            <a:endParaRPr lang="en-US" sz="2800" b="1" spc="-7" dirty="0">
              <a:solidFill>
                <a:schemeClr val="bg1"/>
              </a:solidFill>
              <a:latin typeface="Arial" panose="020B0604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Top 26 Machine Learning Applications You Must Know in 20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4577"/>
            <a:ext cx="6821905" cy="345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326" y="7937"/>
            <a:ext cx="1541674" cy="1560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383" y="0"/>
            <a:ext cx="1344693" cy="1344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108" y="3883192"/>
            <a:ext cx="1888452" cy="11574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1847" y="354737"/>
            <a:ext cx="5307000" cy="396300"/>
          </a:xfrm>
        </p:spPr>
        <p:txBody>
          <a:bodyPr/>
          <a:lstStyle/>
          <a:p>
            <a:r>
              <a:rPr lang="en-US" dirty="0" err="1"/>
              <a:t>Usecase</a:t>
            </a:r>
            <a:r>
              <a:rPr lang="en-US" dirty="0"/>
              <a:t> 4: Object Recognition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8170" y="2499742"/>
            <a:ext cx="4675830" cy="2639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" y="1032613"/>
            <a:ext cx="4427127" cy="25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8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Box 89">
            <a:extLst>
              <a:ext uri="{FF2B5EF4-FFF2-40B4-BE49-F238E27FC236}">
                <a16:creationId xmlns:a16="http://schemas.microsoft.com/office/drawing/2014/main" id="{538A4374-F3FD-49A7-A463-E76E7B459082}"/>
              </a:ext>
            </a:extLst>
          </p:cNvPr>
          <p:cNvSpPr txBox="1"/>
          <p:nvPr/>
        </p:nvSpPr>
        <p:spPr>
          <a:xfrm>
            <a:off x="70651" y="196111"/>
            <a:ext cx="4040159" cy="43240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  <a:buSzPts val="2400"/>
            </a:pPr>
            <a:r>
              <a:rPr lang="en-IN" sz="2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Other </a:t>
            </a:r>
            <a:r>
              <a:rPr lang="en-IN" sz="2400" b="1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Usecases</a:t>
            </a:r>
            <a:r>
              <a:rPr lang="en-IN" sz="2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in DS-ML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IN" sz="1500" dirty="0">
              <a:solidFill>
                <a:schemeClr val="bg1"/>
              </a:solidFill>
              <a:latin typeface="Chiv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44F8C9-2308-4628-AE78-35F1FF20D55B}"/>
              </a:ext>
            </a:extLst>
          </p:cNvPr>
          <p:cNvSpPr txBox="1"/>
          <p:nvPr/>
        </p:nvSpPr>
        <p:spPr>
          <a:xfrm>
            <a:off x="-385799" y="4127837"/>
            <a:ext cx="3985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/>
              <a:t>IT &amp; Education </a:t>
            </a:r>
          </a:p>
          <a:p>
            <a:pPr algn="ctr"/>
            <a:r>
              <a:rPr lang="en-IN" sz="2000" dirty="0"/>
              <a:t>Healthcare &amp; E-commerce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CDDE10-1AAF-4EFB-92F6-FB158DE57413}"/>
              </a:ext>
            </a:extLst>
          </p:cNvPr>
          <p:cNvSpPr txBox="1"/>
          <p:nvPr/>
        </p:nvSpPr>
        <p:spPr>
          <a:xfrm>
            <a:off x="3014615" y="4127837"/>
            <a:ext cx="33489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 err="1"/>
              <a:t>Pharma</a:t>
            </a:r>
            <a:r>
              <a:rPr lang="es-ES" sz="2000" b="1" dirty="0"/>
              <a:t> &amp; Energy</a:t>
            </a:r>
          </a:p>
          <a:p>
            <a:pPr algn="ctr"/>
            <a:r>
              <a:rPr lang="es-ES" sz="2000" dirty="0"/>
              <a:t> Media &amp; Entertainment </a:t>
            </a:r>
          </a:p>
          <a:p>
            <a:pPr algn="ctr"/>
            <a:r>
              <a:rPr lang="es-ES" sz="2000" dirty="0"/>
              <a:t>Telecom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4264C3-B38D-4801-910F-BB991B0A3A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21" y="2043844"/>
            <a:ext cx="1776890" cy="17768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4BB77A-95D4-4217-8F0E-FA439C707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74" y="2043844"/>
            <a:ext cx="1688713" cy="16887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EC17BB-B296-419C-A1E0-BD2386DA67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81" y="2043844"/>
            <a:ext cx="1667623" cy="1667623"/>
          </a:xfrm>
          <a:prstGeom prst="rect">
            <a:avLst/>
          </a:prstGeom>
        </p:spPr>
      </p:pic>
      <p:sp>
        <p:nvSpPr>
          <p:cNvPr id="34" name="Text Box 11">
            <a:extLst>
              <a:ext uri="{FF2B5EF4-FFF2-40B4-BE49-F238E27FC236}">
                <a16:creationId xmlns:a16="http://schemas.microsoft.com/office/drawing/2014/main" id="{FAB7753F-D533-45C9-8606-7378D34B98D4}"/>
              </a:ext>
            </a:extLst>
          </p:cNvPr>
          <p:cNvSpPr txBox="1"/>
          <p:nvPr/>
        </p:nvSpPr>
        <p:spPr>
          <a:xfrm>
            <a:off x="857250" y="720090"/>
            <a:ext cx="7614716" cy="9498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549" tIns="45774" rIns="91549" bIns="457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801"/>
              </a:spcAft>
            </a:pPr>
            <a:r>
              <a:rPr lang="en-IN" sz="2800" b="1" i="0" u="none" strike="noStrike" dirty="0">
                <a:solidFill>
                  <a:srgbClr val="000099"/>
                </a:solidFill>
                <a:effectLst/>
              </a:rPr>
              <a:t>EVERY INDUSTRY </a:t>
            </a:r>
            <a:r>
              <a:rPr lang="en-IN" sz="2800" b="0" i="0" u="none" strike="noStrike" dirty="0">
                <a:solidFill>
                  <a:srgbClr val="000099"/>
                </a:solidFill>
                <a:effectLst/>
              </a:rPr>
              <a:t>and </a:t>
            </a:r>
            <a:r>
              <a:rPr lang="en-IN" sz="2800" b="1" i="0" u="none" strike="noStrike" dirty="0">
                <a:solidFill>
                  <a:srgbClr val="000099"/>
                </a:solidFill>
                <a:effectLst/>
              </a:rPr>
              <a:t>BUSINESS</a:t>
            </a:r>
            <a:endParaRPr lang="en-IN" sz="2800" b="1" dirty="0">
              <a:solidFill>
                <a:srgbClr val="000099"/>
              </a:solidFill>
              <a:latin typeface="Chivo Blac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B1C41F-6B41-439E-8DDA-91B240090268}"/>
              </a:ext>
            </a:extLst>
          </p:cNvPr>
          <p:cNvSpPr txBox="1"/>
          <p:nvPr/>
        </p:nvSpPr>
        <p:spPr>
          <a:xfrm>
            <a:off x="-123997" y="1566342"/>
            <a:ext cx="9626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>
                <a:effectLst/>
              </a:rPr>
              <a:t>is using data science and machine learning in some form or the other</a:t>
            </a:r>
            <a:endParaRPr lang="en-IN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37E2C2-BA3F-43E5-9A70-D13754FA3F8A}"/>
              </a:ext>
            </a:extLst>
          </p:cNvPr>
          <p:cNvSpPr/>
          <p:nvPr/>
        </p:nvSpPr>
        <p:spPr>
          <a:xfrm flipV="1">
            <a:off x="3599501" y="1504717"/>
            <a:ext cx="2202558" cy="53218"/>
          </a:xfrm>
          <a:prstGeom prst="rect">
            <a:avLst/>
          </a:prstGeom>
          <a:solidFill>
            <a:srgbClr val="F9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CC3067-4296-4D7B-A711-F95876B876EF}"/>
              </a:ext>
            </a:extLst>
          </p:cNvPr>
          <p:cNvSpPr txBox="1"/>
          <p:nvPr/>
        </p:nvSpPr>
        <p:spPr>
          <a:xfrm>
            <a:off x="5026958" y="4054329"/>
            <a:ext cx="49682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Retail &amp; CPG </a:t>
            </a:r>
          </a:p>
          <a:p>
            <a:pPr algn="ctr"/>
            <a:r>
              <a:rPr lang="en-US" sz="2000" dirty="0"/>
              <a:t>Travel &amp; Hospitality </a:t>
            </a:r>
          </a:p>
          <a:p>
            <a:pPr algn="ctr"/>
            <a:r>
              <a:rPr lang="en-US" sz="2000" dirty="0" err="1"/>
              <a:t>Automoblie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73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  <p:sndAc>
          <p:endSnd/>
        </p:sndAc>
      </p:transition>
    </mc:Choice>
    <mc:Fallback xmlns="">
      <p:transition>
        <p:fade/>
        <p:sndAc>
          <p:endSnd/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14DBC18-44DE-492A-8A2D-51337883100F}"/>
              </a:ext>
            </a:extLst>
          </p:cNvPr>
          <p:cNvSpPr/>
          <p:nvPr/>
        </p:nvSpPr>
        <p:spPr>
          <a:xfrm>
            <a:off x="4253555" y="3121019"/>
            <a:ext cx="3217803" cy="1886689"/>
          </a:xfrm>
          <a:prstGeom prst="rect">
            <a:avLst/>
          </a:prstGeom>
          <a:solidFill>
            <a:srgbClr val="F78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FEB986-3222-4CA2-AF32-102D225266D6}"/>
              </a:ext>
            </a:extLst>
          </p:cNvPr>
          <p:cNvSpPr/>
          <p:nvPr/>
        </p:nvSpPr>
        <p:spPr>
          <a:xfrm>
            <a:off x="1149480" y="2889801"/>
            <a:ext cx="2984213" cy="2122173"/>
          </a:xfrm>
          <a:prstGeom prst="rect">
            <a:avLst/>
          </a:prstGeom>
          <a:solidFill>
            <a:srgbClr val="038B6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A3E117-F938-4F02-AECB-B7139D960029}"/>
              </a:ext>
            </a:extLst>
          </p:cNvPr>
          <p:cNvSpPr/>
          <p:nvPr/>
        </p:nvSpPr>
        <p:spPr>
          <a:xfrm>
            <a:off x="4253555" y="903592"/>
            <a:ext cx="3217803" cy="21547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D073BA-16C0-4049-BB71-55E1DC681AB1}"/>
              </a:ext>
            </a:extLst>
          </p:cNvPr>
          <p:cNvSpPr txBox="1"/>
          <p:nvPr/>
        </p:nvSpPr>
        <p:spPr>
          <a:xfrm>
            <a:off x="4892401" y="861299"/>
            <a:ext cx="2382554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IN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Predictive Maintenance</a:t>
            </a:r>
            <a:endParaRPr lang="en-IN" sz="105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67F240-4B81-4EDC-AB88-6F3108D0207E}"/>
              </a:ext>
            </a:extLst>
          </p:cNvPr>
          <p:cNvSpPr/>
          <p:nvPr/>
        </p:nvSpPr>
        <p:spPr>
          <a:xfrm>
            <a:off x="1169874" y="895950"/>
            <a:ext cx="2984213" cy="1912424"/>
          </a:xfrm>
          <a:prstGeom prst="rect">
            <a:avLst/>
          </a:prstGeom>
          <a:solidFill>
            <a:srgbClr val="F78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94AF11-D74D-4E51-9DF7-19299C11D06A}"/>
              </a:ext>
            </a:extLst>
          </p:cNvPr>
          <p:cNvSpPr txBox="1"/>
          <p:nvPr/>
        </p:nvSpPr>
        <p:spPr>
          <a:xfrm>
            <a:off x="1143000" y="864582"/>
            <a:ext cx="308368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 &amp; Visualize Employee Attrition</a:t>
            </a:r>
            <a:endParaRPr lang="en-IN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63B67C-BEE8-40A0-BB1C-E3722E689129}"/>
              </a:ext>
            </a:extLst>
          </p:cNvPr>
          <p:cNvSpPr txBox="1"/>
          <p:nvPr/>
        </p:nvSpPr>
        <p:spPr>
          <a:xfrm>
            <a:off x="4398021" y="2699796"/>
            <a:ext cx="3217804" cy="27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IN" sz="1125" b="1" dirty="0" err="1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1125" b="1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&amp; Visualize Video Games Sales</a:t>
            </a:r>
            <a:endParaRPr lang="en-IN" sz="112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C8AFE2-34D7-48D0-9BCB-09450F74AA73}"/>
              </a:ext>
            </a:extLst>
          </p:cNvPr>
          <p:cNvSpPr txBox="1"/>
          <p:nvPr/>
        </p:nvSpPr>
        <p:spPr>
          <a:xfrm>
            <a:off x="1042482" y="4774037"/>
            <a:ext cx="3425857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IN" sz="1200" b="1" dirty="0">
                <a:ea typeface="Calibri" panose="020F0502020204030204" pitchFamily="34" charset="0"/>
                <a:cs typeface="Times New Roman" panose="02020603050405020304" pitchFamily="18" charset="0"/>
              </a:rPr>
              <a:t>Identify fraudulent credit card transactions</a:t>
            </a:r>
            <a:endParaRPr lang="en-IN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347E8A9-6DD7-4304-B661-8C5113358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74" y="1117532"/>
            <a:ext cx="2984213" cy="170142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D3028A7-76B4-4C07-94C4-6BE197A84C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80" y="2879222"/>
            <a:ext cx="2984213" cy="191242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119D7C7-1DED-4D93-A6D2-F24A4EF3D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55" y="1109263"/>
            <a:ext cx="3217803" cy="196232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1AAA0B0-3E58-4563-A558-7332817FF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55" y="3124409"/>
            <a:ext cx="3217803" cy="166287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D2A5593-EC45-4E43-90C1-22736A2271C8}"/>
              </a:ext>
            </a:extLst>
          </p:cNvPr>
          <p:cNvSpPr txBox="1"/>
          <p:nvPr/>
        </p:nvSpPr>
        <p:spPr>
          <a:xfrm>
            <a:off x="4695999" y="4770502"/>
            <a:ext cx="27753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1050" b="1" dirty="0">
                <a:ea typeface="Calibri" panose="020F0502020204030204" pitchFamily="34" charset="0"/>
                <a:cs typeface="Times New Roman" panose="02020603050405020304" pitchFamily="18" charset="0"/>
              </a:rPr>
              <a:t>Smart City Sustainability</a:t>
            </a:r>
            <a:endParaRPr lang="en-IN" sz="105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Box 89">
            <a:extLst>
              <a:ext uri="{FF2B5EF4-FFF2-40B4-BE49-F238E27FC236}">
                <a16:creationId xmlns:a16="http://schemas.microsoft.com/office/drawing/2014/main" id="{538A4374-F3FD-49A7-A463-E76E7B459082}"/>
              </a:ext>
            </a:extLst>
          </p:cNvPr>
          <p:cNvSpPr txBox="1"/>
          <p:nvPr/>
        </p:nvSpPr>
        <p:spPr>
          <a:xfrm>
            <a:off x="409557" y="155363"/>
            <a:ext cx="4040159" cy="43240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  <a:buSzPts val="2400"/>
            </a:pPr>
            <a:r>
              <a:rPr lang="en-IN" sz="2400" b="1" dirty="0">
                <a:solidFill>
                  <a:schemeClr val="accent1"/>
                </a:solidFill>
                <a:latin typeface="Barlow"/>
                <a:ea typeface="Barlow"/>
                <a:cs typeface="Barlow"/>
              </a:rPr>
              <a:t>Other Use-cases in DS-ML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SzPts val="2400"/>
            </a:pPr>
            <a:endParaRPr lang="en-IN" sz="2400" b="1" dirty="0">
              <a:solidFill>
                <a:schemeClr val="accent1"/>
              </a:solidFill>
              <a:latin typeface="Barlow"/>
              <a:ea typeface="Barlow"/>
              <a:cs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72735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  <p:sndAc>
          <p:endSnd/>
        </p:sndAc>
      </p:transition>
    </mc:Choice>
    <mc:Fallback xmlns="">
      <p:transition>
        <p:fade/>
        <p:sndAc>
          <p:endSnd/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D93FC-4D26-4F09-961A-5611B61B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Text Box 89">
            <a:extLst>
              <a:ext uri="{FF2B5EF4-FFF2-40B4-BE49-F238E27FC236}">
                <a16:creationId xmlns:a16="http://schemas.microsoft.com/office/drawing/2014/main" id="{538A4374-F3FD-49A7-A463-E76E7B459082}"/>
              </a:ext>
            </a:extLst>
          </p:cNvPr>
          <p:cNvSpPr txBox="1"/>
          <p:nvPr/>
        </p:nvSpPr>
        <p:spPr>
          <a:xfrm>
            <a:off x="409557" y="155363"/>
            <a:ext cx="5362593" cy="43240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chemeClr val="accent1"/>
                </a:solidFill>
                <a:latin typeface="Barlow"/>
                <a:ea typeface="Barlow"/>
                <a:cs typeface="Barlow"/>
              </a:rPr>
              <a:t>DS-ML </a:t>
            </a:r>
            <a:r>
              <a:rPr lang="en-IN" sz="2400" b="1" dirty="0">
                <a:solidFill>
                  <a:schemeClr val="accent1"/>
                </a:solidFill>
                <a:latin typeface="Barlow"/>
                <a:ea typeface="Barlow"/>
                <a:cs typeface="Barlow"/>
              </a:rPr>
              <a:t>Market Projection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IN" sz="1500" dirty="0">
              <a:solidFill>
                <a:schemeClr val="bg1"/>
              </a:solidFill>
              <a:latin typeface="Chivo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06B7B4-181A-4A71-BC8D-04F78DA0FE86}"/>
              </a:ext>
            </a:extLst>
          </p:cNvPr>
          <p:cNvSpPr/>
          <p:nvPr/>
        </p:nvSpPr>
        <p:spPr>
          <a:xfrm>
            <a:off x="278078" y="1329003"/>
            <a:ext cx="454789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Data Science, Machine Learning </a:t>
            </a:r>
            <a:r>
              <a:rPr lang="en-US" sz="2000" dirty="0"/>
              <a:t>are redefining our way of life, enabling machines to do what people once thought only humans could do. </a:t>
            </a:r>
          </a:p>
          <a:p>
            <a:endParaRPr lang="en-US" sz="2000" dirty="0"/>
          </a:p>
          <a:p>
            <a:r>
              <a:rPr lang="en-US" sz="2000" dirty="0"/>
              <a:t>It is also revolutionizing the way we do business. </a:t>
            </a:r>
          </a:p>
          <a:p>
            <a:endParaRPr lang="en-US" sz="2000" dirty="0"/>
          </a:p>
          <a:p>
            <a:r>
              <a:rPr lang="en-US" sz="2000" dirty="0"/>
              <a:t>The global ML market is projected to be $30.6B by 2024.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92A49161-829E-4D13-85ED-7BC965E73607}"/>
              </a:ext>
            </a:extLst>
          </p:cNvPr>
          <p:cNvSpPr/>
          <p:nvPr/>
        </p:nvSpPr>
        <p:spPr>
          <a:xfrm>
            <a:off x="5036770" y="1621326"/>
            <a:ext cx="4107230" cy="27657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12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  <p:sndAc>
          <p:endSnd/>
        </p:sndAc>
      </p:transition>
    </mc:Choice>
    <mc:Fallback xmlns="">
      <p:transition>
        <p:fade/>
        <p:sndAc>
          <p:endSnd/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8272" y="229210"/>
            <a:ext cx="7404711" cy="74275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en-US" sz="3600" b="1" dirty="0"/>
              <a:t>Career Path</a:t>
            </a:r>
            <a:endParaRPr lang="en-US" alt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74" y="1923678"/>
            <a:ext cx="9144000" cy="30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8272" y="229210"/>
            <a:ext cx="7404711" cy="74275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en-US" altLang="en-US" sz="3600" b="1" dirty="0"/>
              <a:t>Salaries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35646"/>
            <a:ext cx="85439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2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995686"/>
            <a:ext cx="8072957" cy="742757"/>
          </a:xfrm>
        </p:spPr>
        <p:txBody>
          <a:bodyPr>
            <a:normAutofit/>
          </a:bodyPr>
          <a:lstStyle/>
          <a:p>
            <a:r>
              <a:rPr lang="en-US" sz="3600" dirty="0"/>
              <a:t>Why and what is ML</a:t>
            </a:r>
          </a:p>
        </p:txBody>
      </p:sp>
    </p:spTree>
    <p:extLst>
      <p:ext uri="{BB962C8B-B14F-4D97-AF65-F5344CB8AC3E}">
        <p14:creationId xmlns:p14="http://schemas.microsoft.com/office/powerpoint/2010/main" val="71910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00332" y="123478"/>
            <a:ext cx="3816424" cy="571203"/>
          </a:xfrm>
        </p:spPr>
        <p:txBody>
          <a:bodyPr>
            <a:normAutofit/>
          </a:bodyPr>
          <a:lstStyle/>
          <a:p>
            <a:r>
              <a:rPr lang="en-US" altLang="ko-KR" sz="3599" b="1" dirty="0"/>
              <a:t>Machine Learning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42957" y="2101932"/>
            <a:ext cx="6182290" cy="3022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0" y="726525"/>
            <a:ext cx="8548468" cy="6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Machine learning is program computers, to optimize performance using huge amount of data or past experience.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Machine learning can automatically detect patterns in data and then to use the uncovered patterns to predict future data or other outcome of interest.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6889" y="2673864"/>
            <a:ext cx="2112430" cy="741868"/>
          </a:xfrm>
          <a:prstGeom prst="round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Human Learning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86889" y="3924866"/>
            <a:ext cx="2112430" cy="751473"/>
          </a:xfrm>
          <a:prstGeom prst="roundRect">
            <a:avLst/>
          </a:prstGeom>
          <a:gradFill>
            <a:gsLst>
              <a:gs pos="0">
                <a:srgbClr val="7030A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9" name="Cloud 8"/>
          <p:cNvSpPr/>
          <p:nvPr/>
        </p:nvSpPr>
        <p:spPr>
          <a:xfrm>
            <a:off x="3029407" y="2361458"/>
            <a:ext cx="1981200" cy="1066800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Experiences</a:t>
            </a:r>
          </a:p>
        </p:txBody>
      </p:sp>
      <p:sp>
        <p:nvSpPr>
          <p:cNvPr id="10" name="Oval 9"/>
          <p:cNvSpPr/>
          <p:nvPr/>
        </p:nvSpPr>
        <p:spPr>
          <a:xfrm>
            <a:off x="7336021" y="2190439"/>
            <a:ext cx="1447800" cy="13356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Skills Acquired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261133" y="2573605"/>
            <a:ext cx="1905000" cy="5693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12" name="Can 11"/>
          <p:cNvSpPr/>
          <p:nvPr/>
        </p:nvSpPr>
        <p:spPr>
          <a:xfrm>
            <a:off x="3319260" y="3675650"/>
            <a:ext cx="1143000" cy="1249903"/>
          </a:xfrm>
          <a:prstGeom prst="ca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Lots of data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61133" y="4061646"/>
            <a:ext cx="1905000" cy="5693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Models</a:t>
            </a:r>
          </a:p>
        </p:txBody>
      </p:sp>
      <p:sp>
        <p:nvSpPr>
          <p:cNvPr id="14" name="Oval 13"/>
          <p:cNvSpPr/>
          <p:nvPr/>
        </p:nvSpPr>
        <p:spPr>
          <a:xfrm>
            <a:off x="7190655" y="3713357"/>
            <a:ext cx="1738532" cy="13356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35161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00332" y="123478"/>
            <a:ext cx="3816424" cy="571203"/>
          </a:xfrm>
        </p:spPr>
        <p:txBody>
          <a:bodyPr>
            <a:normAutofit/>
          </a:bodyPr>
          <a:lstStyle/>
          <a:p>
            <a:r>
              <a:rPr lang="en-US" altLang="ko-KR" sz="3599" b="1" dirty="0"/>
              <a:t>Machine Learning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91" y="1371483"/>
            <a:ext cx="1425299" cy="13252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930" y="3653091"/>
            <a:ext cx="1434225" cy="133357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60020" y="811529"/>
            <a:ext cx="3314700" cy="3793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Traditional Programming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529572" y="1590559"/>
            <a:ext cx="1060643" cy="1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3540242" y="2279165"/>
            <a:ext cx="1060643" cy="1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6522613" y="1888432"/>
            <a:ext cx="1060643" cy="1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3515037" y="3833499"/>
            <a:ext cx="1060643" cy="1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515037" y="4522105"/>
            <a:ext cx="1060643" cy="1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6508078" y="4173380"/>
            <a:ext cx="1060643" cy="1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93442" y="1459684"/>
            <a:ext cx="1377714" cy="379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48790" y="2131268"/>
            <a:ext cx="1752374" cy="379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Program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83256" y="1719590"/>
            <a:ext cx="1377714" cy="379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Output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85115" y="3660837"/>
            <a:ext cx="1377714" cy="379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61523" y="4436678"/>
            <a:ext cx="1377714" cy="379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Output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83256" y="4026025"/>
            <a:ext cx="1560744" cy="379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Program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0020" y="2960698"/>
            <a:ext cx="3314700" cy="37936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125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68206" y="216568"/>
            <a:ext cx="2033573" cy="937929"/>
          </a:xfrm>
        </p:spPr>
        <p:txBody>
          <a:bodyPr>
            <a:normAutofit fontScale="90000"/>
          </a:bodyPr>
          <a:lstStyle/>
          <a:p>
            <a:r>
              <a:rPr lang="en-US" altLang="ko-KR" sz="3599" b="1" dirty="0"/>
              <a:t>Machine Learning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79" y="89716"/>
            <a:ext cx="6208561" cy="5029721"/>
          </a:xfrm>
        </p:spPr>
      </p:pic>
    </p:spTree>
    <p:extLst>
      <p:ext uri="{BB962C8B-B14F-4D97-AF65-F5344CB8AC3E}">
        <p14:creationId xmlns:p14="http://schemas.microsoft.com/office/powerpoint/2010/main" val="40617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2926"/>
            <a:ext cx="8072957" cy="74275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en-US" sz="3600" b="1" dirty="0"/>
              <a:t>Agenda</a:t>
            </a:r>
            <a:endParaRPr lang="en-US" altLang="en-US" sz="3600" b="1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5720" y="775683"/>
            <a:ext cx="8462744" cy="4172331"/>
          </a:xfrm>
        </p:spPr>
        <p:txBody>
          <a:bodyPr>
            <a:norm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Role of DATA</a:t>
            </a:r>
          </a:p>
          <a:p>
            <a:r>
              <a:rPr lang="en-US" sz="1800" dirty="0">
                <a:solidFill>
                  <a:schemeClr val="bg1"/>
                </a:solidFill>
              </a:rPr>
              <a:t>Data Science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Machine Learning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Checkout some live observations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Why and what is ML</a:t>
            </a:r>
          </a:p>
          <a:p>
            <a:r>
              <a:rPr lang="en-US" sz="1800" dirty="0">
                <a:solidFill>
                  <a:schemeClr val="bg1"/>
                </a:solidFill>
              </a:rPr>
              <a:t>Types of Type of ML Algorithm</a:t>
            </a:r>
          </a:p>
          <a:p>
            <a:r>
              <a:rPr lang="en-US" sz="1800" dirty="0">
                <a:solidFill>
                  <a:schemeClr val="bg1"/>
                </a:solidFill>
              </a:rPr>
              <a:t>Steps in Data Modelling and Machine Learning Process</a:t>
            </a:r>
          </a:p>
          <a:p>
            <a:r>
              <a:rPr lang="en-US" sz="1800" dirty="0">
                <a:solidFill>
                  <a:schemeClr val="bg1"/>
                </a:solidFill>
              </a:rPr>
              <a:t>30 hours Program Delivery Plan</a:t>
            </a:r>
          </a:p>
          <a:p>
            <a:r>
              <a:rPr lang="en-US" sz="1800" dirty="0">
                <a:solidFill>
                  <a:schemeClr val="bg1"/>
                </a:solidFill>
              </a:rPr>
              <a:t>Q&amp;A</a:t>
            </a:r>
            <a:endParaRPr lang="en-US" sz="1799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9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04537" y="303770"/>
            <a:ext cx="4006516" cy="571203"/>
          </a:xfrm>
        </p:spPr>
        <p:txBody>
          <a:bodyPr>
            <a:normAutofit/>
          </a:bodyPr>
          <a:lstStyle/>
          <a:p>
            <a:r>
              <a:rPr lang="en-US" altLang="ko-KR" sz="3599" b="1" dirty="0"/>
              <a:t>Machine Learning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9871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“Machine Learning: Field of study that gives computers the ability to learn </a:t>
            </a:r>
            <a:r>
              <a:rPr lang="en-US" b="1" dirty="0">
                <a:solidFill>
                  <a:srgbClr val="002060"/>
                </a:solidFill>
              </a:rPr>
              <a:t>without being explicitly programmed</a:t>
            </a:r>
            <a:r>
              <a:rPr lang="en-US" dirty="0">
                <a:solidFill>
                  <a:srgbClr val="002060"/>
                </a:solidFill>
              </a:rPr>
              <a:t>.”	-Arthur	Samuel	(1959)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52663" y="315983"/>
            <a:ext cx="3994484" cy="571203"/>
          </a:xfrm>
        </p:spPr>
        <p:txBody>
          <a:bodyPr>
            <a:normAutofit/>
          </a:bodyPr>
          <a:lstStyle/>
          <a:p>
            <a:r>
              <a:rPr lang="en-US" altLang="ko-KR" sz="3599" b="1" dirty="0"/>
              <a:t>Types of Learning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Supervised (inductive) learning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Given: training	 data +	 desired outputs (labels) </a:t>
            </a:r>
          </a:p>
          <a:p>
            <a:r>
              <a:rPr lang="en-US" dirty="0">
                <a:solidFill>
                  <a:srgbClr val="002060"/>
                </a:solidFill>
              </a:rPr>
              <a:t>Unsupervised learning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Given: training	 data (without desired outputs) </a:t>
            </a:r>
          </a:p>
          <a:p>
            <a:r>
              <a:rPr lang="en-US" dirty="0">
                <a:solidFill>
                  <a:srgbClr val="002060"/>
                </a:solidFill>
              </a:rPr>
              <a:t>Reinforcement learning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Rewards from sequence of actions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44379" y="123478"/>
            <a:ext cx="6876256" cy="571203"/>
          </a:xfrm>
        </p:spPr>
        <p:txBody>
          <a:bodyPr>
            <a:normAutofit/>
          </a:bodyPr>
          <a:lstStyle/>
          <a:p>
            <a:r>
              <a:rPr lang="en-US" altLang="ko-KR" sz="3599" b="1" dirty="0"/>
              <a:t>Supervised Learning:	Regression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720" y="1059582"/>
            <a:ext cx="571434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20316" y="194263"/>
            <a:ext cx="7230979" cy="571203"/>
          </a:xfrm>
        </p:spPr>
        <p:txBody>
          <a:bodyPr>
            <a:normAutofit/>
          </a:bodyPr>
          <a:lstStyle/>
          <a:p>
            <a:r>
              <a:rPr lang="en-US" altLang="ko-KR" sz="3599" b="1" dirty="0"/>
              <a:t>Supervised Learning: Classification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765466"/>
            <a:ext cx="63531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92505" y="162735"/>
            <a:ext cx="5727032" cy="571203"/>
          </a:xfrm>
        </p:spPr>
        <p:txBody>
          <a:bodyPr>
            <a:normAutofit/>
          </a:bodyPr>
          <a:lstStyle/>
          <a:p>
            <a:r>
              <a:rPr lang="en-US" altLang="ko-KR" sz="3599" b="1" dirty="0"/>
              <a:t>Unsupervised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06" y="987574"/>
            <a:ext cx="7180687" cy="41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5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16568" y="123478"/>
            <a:ext cx="5089358" cy="571203"/>
          </a:xfrm>
        </p:spPr>
        <p:txBody>
          <a:bodyPr>
            <a:normAutofit/>
          </a:bodyPr>
          <a:lstStyle/>
          <a:p>
            <a:r>
              <a:rPr lang="en-US" altLang="ko-KR" sz="3599" b="1" dirty="0"/>
              <a:t>Unsupervised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828675"/>
            <a:ext cx="59721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1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51520" y="39747"/>
            <a:ext cx="6876256" cy="571203"/>
          </a:xfrm>
        </p:spPr>
        <p:txBody>
          <a:bodyPr>
            <a:normAutofit/>
          </a:bodyPr>
          <a:lstStyle/>
          <a:p>
            <a:r>
              <a:rPr lang="en-US" altLang="ko-KR" sz="3599" b="1" dirty="0"/>
              <a:t>Reinforcement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60862"/>
            <a:ext cx="6624736" cy="39480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43608" y="4642756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https://www.youtube.com/watch?v=gn4nRCC9TwQ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28600" y="48138"/>
            <a:ext cx="6804248" cy="571203"/>
          </a:xfrm>
        </p:spPr>
        <p:txBody>
          <a:bodyPr>
            <a:normAutofit/>
          </a:bodyPr>
          <a:lstStyle/>
          <a:p>
            <a:r>
              <a:rPr lang="en-US" sz="3600" b="1" dirty="0"/>
              <a:t>Set of steps in Machine Learning</a:t>
            </a:r>
            <a:endParaRPr lang="en-US" altLang="ko-KR" sz="3599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816343"/>
            <a:ext cx="8568952" cy="3987775"/>
          </a:xfrm>
        </p:spPr>
        <p:txBody>
          <a:bodyPr>
            <a:noAutofit/>
          </a:bodyPr>
          <a:lstStyle/>
          <a:p>
            <a:pPr fontAlgn="base"/>
            <a:r>
              <a:rPr lang="en-US" dirty="0">
                <a:solidFill>
                  <a:srgbClr val="002060"/>
                </a:solidFill>
              </a:rPr>
              <a:t>Define: The data that you want to study in order to solve a problem or meet an objective.</a:t>
            </a:r>
          </a:p>
          <a:p>
            <a:pPr fontAlgn="base"/>
            <a:r>
              <a:rPr lang="en-US" dirty="0">
                <a:solidFill>
                  <a:srgbClr val="002060"/>
                </a:solidFill>
              </a:rPr>
              <a:t>Collect data</a:t>
            </a:r>
          </a:p>
          <a:p>
            <a:pPr fontAlgn="base"/>
            <a:r>
              <a:rPr lang="en-US" dirty="0">
                <a:solidFill>
                  <a:srgbClr val="002060"/>
                </a:solidFill>
              </a:rPr>
              <a:t>Filter data</a:t>
            </a:r>
          </a:p>
          <a:p>
            <a:pPr fontAlgn="base"/>
            <a:r>
              <a:rPr lang="en-US" dirty="0">
                <a:solidFill>
                  <a:srgbClr val="002060"/>
                </a:solidFill>
              </a:rPr>
              <a:t>Analyze data</a:t>
            </a:r>
          </a:p>
          <a:p>
            <a:pPr fontAlgn="base"/>
            <a:r>
              <a:rPr lang="en-US" dirty="0">
                <a:solidFill>
                  <a:srgbClr val="002060"/>
                </a:solidFill>
              </a:rPr>
              <a:t>Train algorithms</a:t>
            </a:r>
          </a:p>
          <a:p>
            <a:pPr fontAlgn="base"/>
            <a:r>
              <a:rPr lang="en-US" dirty="0">
                <a:solidFill>
                  <a:srgbClr val="002060"/>
                </a:solidFill>
              </a:rPr>
              <a:t>Test algorithms</a:t>
            </a:r>
          </a:p>
          <a:p>
            <a:pPr fontAlgn="base"/>
            <a:r>
              <a:rPr lang="en-US" dirty="0">
                <a:solidFill>
                  <a:srgbClr val="002060"/>
                </a:solidFill>
              </a:rPr>
              <a:t>Use algorithms </a:t>
            </a:r>
            <a:r>
              <a:rPr lang="en-US" sz="2600" dirty="0"/>
              <a:t>for future predictions</a:t>
            </a:r>
          </a:p>
        </p:txBody>
      </p:sp>
      <p:pic>
        <p:nvPicPr>
          <p:cNvPr id="1026" name="Picture 2" descr="https://miro.medium.com/max/585/0*lbveKaL-MGRgppD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28774"/>
            <a:ext cx="55721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42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40632" y="123478"/>
            <a:ext cx="5546558" cy="571203"/>
          </a:xfrm>
        </p:spPr>
        <p:txBody>
          <a:bodyPr>
            <a:normAutofit/>
          </a:bodyPr>
          <a:lstStyle/>
          <a:p>
            <a:r>
              <a:rPr lang="en-US" sz="3600" b="1" dirty="0"/>
              <a:t>Representing Examples</a:t>
            </a:r>
            <a:endParaRPr lang="en-US" altLang="ko-KR" sz="3599" b="1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1419622"/>
            <a:ext cx="57054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52663" y="123478"/>
            <a:ext cx="4223084" cy="571203"/>
          </a:xfrm>
        </p:spPr>
        <p:txBody>
          <a:bodyPr>
            <a:normAutofit/>
          </a:bodyPr>
          <a:lstStyle/>
          <a:p>
            <a:r>
              <a:rPr lang="en-US" sz="3600" b="1" dirty="0"/>
              <a:t>Learning System</a:t>
            </a:r>
            <a:endParaRPr lang="en-US" altLang="ko-KR" sz="3599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92" y="843558"/>
            <a:ext cx="6264334" cy="42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34480" y="990932"/>
            <a:ext cx="6794970" cy="3465660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Industry Ready Curriculum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Interactive &amp; Doubt Session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Certification Program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Career Guidance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Projects/Practical Based Learning</a:t>
            </a:r>
          </a:p>
          <a:p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36" y="259403"/>
            <a:ext cx="5307000" cy="396300"/>
          </a:xfrm>
        </p:spPr>
        <p:txBody>
          <a:bodyPr/>
          <a:lstStyle/>
          <a:p>
            <a:r>
              <a:rPr lang="en-US" dirty="0"/>
              <a:t>Training Deliverables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5123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64695" y="126640"/>
            <a:ext cx="5666874" cy="571203"/>
          </a:xfrm>
        </p:spPr>
        <p:txBody>
          <a:bodyPr>
            <a:normAutofit/>
          </a:bodyPr>
          <a:lstStyle/>
          <a:p>
            <a:r>
              <a:rPr lang="en-US" sz="3600" b="1" dirty="0"/>
              <a:t>Learning System</a:t>
            </a:r>
            <a:endParaRPr lang="en-US" altLang="ko-KR" sz="3599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58465"/>
            <a:ext cx="6437362" cy="404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7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object 11"/>
          <p:cNvGrpSpPr/>
          <p:nvPr/>
        </p:nvGrpSpPr>
        <p:grpSpPr>
          <a:xfrm>
            <a:off x="791935" y="930634"/>
            <a:ext cx="8322145" cy="4212866"/>
            <a:chOff x="2354709" y="1648967"/>
            <a:chExt cx="9605643" cy="4877636"/>
          </a:xfrm>
        </p:grpSpPr>
        <p:sp>
          <p:nvSpPr>
            <p:cNvPr id="80" name="object 13"/>
            <p:cNvSpPr/>
            <p:nvPr/>
          </p:nvSpPr>
          <p:spPr>
            <a:xfrm>
              <a:off x="2354709" y="3769198"/>
              <a:ext cx="276614" cy="299083"/>
            </a:xfrm>
            <a:custGeom>
              <a:avLst/>
              <a:gdLst/>
              <a:ahLst/>
              <a:cxnLst/>
              <a:rect l="l" t="t" r="r" b="b"/>
              <a:pathLst>
                <a:path w="577850" h="494029">
                  <a:moveTo>
                    <a:pt x="330631" y="0"/>
                  </a:moveTo>
                  <a:lnTo>
                    <a:pt x="330631" y="123405"/>
                  </a:lnTo>
                  <a:lnTo>
                    <a:pt x="0" y="123405"/>
                  </a:lnTo>
                  <a:lnTo>
                    <a:pt x="0" y="370230"/>
                  </a:lnTo>
                  <a:lnTo>
                    <a:pt x="330631" y="370230"/>
                  </a:lnTo>
                  <a:lnTo>
                    <a:pt x="330631" y="493649"/>
                  </a:lnTo>
                  <a:lnTo>
                    <a:pt x="577456" y="246824"/>
                  </a:lnTo>
                  <a:lnTo>
                    <a:pt x="330631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5"/>
            <p:cNvSpPr/>
            <p:nvPr/>
          </p:nvSpPr>
          <p:spPr>
            <a:xfrm>
              <a:off x="3765496" y="3795485"/>
              <a:ext cx="249863" cy="299083"/>
            </a:xfrm>
            <a:custGeom>
              <a:avLst/>
              <a:gdLst/>
              <a:ahLst/>
              <a:cxnLst/>
              <a:rect l="l" t="t" r="r" b="b"/>
              <a:pathLst>
                <a:path w="577850" h="494029">
                  <a:moveTo>
                    <a:pt x="330631" y="0"/>
                  </a:moveTo>
                  <a:lnTo>
                    <a:pt x="330631" y="123405"/>
                  </a:lnTo>
                  <a:lnTo>
                    <a:pt x="0" y="123405"/>
                  </a:lnTo>
                  <a:lnTo>
                    <a:pt x="0" y="370230"/>
                  </a:lnTo>
                  <a:lnTo>
                    <a:pt x="330631" y="370230"/>
                  </a:lnTo>
                  <a:lnTo>
                    <a:pt x="330631" y="493649"/>
                  </a:lnTo>
                  <a:lnTo>
                    <a:pt x="577456" y="246824"/>
                  </a:lnTo>
                  <a:lnTo>
                    <a:pt x="330631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6"/>
            <p:cNvSpPr/>
            <p:nvPr/>
          </p:nvSpPr>
          <p:spPr>
            <a:xfrm>
              <a:off x="3773424" y="1773935"/>
              <a:ext cx="8186928" cy="4715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7"/>
            <p:cNvSpPr/>
            <p:nvPr/>
          </p:nvSpPr>
          <p:spPr>
            <a:xfrm>
              <a:off x="4027589" y="2032073"/>
              <a:ext cx="7897495" cy="4494530"/>
            </a:xfrm>
            <a:custGeom>
              <a:avLst/>
              <a:gdLst/>
              <a:ahLst/>
              <a:cxnLst/>
              <a:rect l="l" t="t" r="r" b="b"/>
              <a:pathLst>
                <a:path w="7897495" h="4494530">
                  <a:moveTo>
                    <a:pt x="7897088" y="0"/>
                  </a:moveTo>
                  <a:lnTo>
                    <a:pt x="0" y="0"/>
                  </a:lnTo>
                  <a:lnTo>
                    <a:pt x="0" y="4494533"/>
                  </a:lnTo>
                  <a:lnTo>
                    <a:pt x="7897088" y="4494533"/>
                  </a:lnTo>
                  <a:lnTo>
                    <a:pt x="7897088" y="0"/>
                  </a:lnTo>
                  <a:close/>
                </a:path>
              </a:pathLst>
            </a:custGeom>
            <a:solidFill>
              <a:srgbClr val="EB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8"/>
            <p:cNvSpPr/>
            <p:nvPr/>
          </p:nvSpPr>
          <p:spPr>
            <a:xfrm>
              <a:off x="3840480" y="1648967"/>
              <a:ext cx="8004048" cy="7498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9"/>
            <p:cNvSpPr/>
            <p:nvPr/>
          </p:nvSpPr>
          <p:spPr>
            <a:xfrm>
              <a:off x="6900672" y="1685543"/>
              <a:ext cx="1883664" cy="5913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0"/>
            <p:cNvSpPr/>
            <p:nvPr/>
          </p:nvSpPr>
          <p:spPr>
            <a:xfrm>
              <a:off x="3987946" y="1772582"/>
              <a:ext cx="7901305" cy="645795"/>
            </a:xfrm>
            <a:custGeom>
              <a:avLst/>
              <a:gdLst/>
              <a:ahLst/>
              <a:cxnLst/>
              <a:rect l="l" t="t" r="r" b="b"/>
              <a:pathLst>
                <a:path w="7901305" h="645794">
                  <a:moveTo>
                    <a:pt x="7901038" y="0"/>
                  </a:moveTo>
                  <a:lnTo>
                    <a:pt x="0" y="0"/>
                  </a:lnTo>
                  <a:lnTo>
                    <a:pt x="0" y="322681"/>
                  </a:lnTo>
                  <a:lnTo>
                    <a:pt x="3950525" y="645363"/>
                  </a:lnTo>
                  <a:lnTo>
                    <a:pt x="7901038" y="322681"/>
                  </a:lnTo>
                  <a:lnTo>
                    <a:pt x="7901038" y="0"/>
                  </a:lnTo>
                  <a:close/>
                </a:path>
              </a:pathLst>
            </a:custGeom>
            <a:solidFill>
              <a:srgbClr val="507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4"/>
          <p:cNvSpPr txBox="1">
            <a:spLocks/>
          </p:cNvSpPr>
          <p:nvPr/>
        </p:nvSpPr>
        <p:spPr>
          <a:xfrm>
            <a:off x="205440" y="248006"/>
            <a:ext cx="8092740" cy="3949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FFC000"/>
                </a:solidFill>
              </a:rPr>
              <a:t>Steps involved in creating a Machine Learning model </a:t>
            </a:r>
          </a:p>
        </p:txBody>
      </p:sp>
      <p:grpSp>
        <p:nvGrpSpPr>
          <p:cNvPr id="8" name="object 7"/>
          <p:cNvGrpSpPr/>
          <p:nvPr/>
        </p:nvGrpSpPr>
        <p:grpSpPr>
          <a:xfrm>
            <a:off x="1001430" y="2545330"/>
            <a:ext cx="1006727" cy="604944"/>
            <a:chOff x="2027085" y="3357308"/>
            <a:chExt cx="1265555" cy="1187800"/>
          </a:xfrm>
        </p:grpSpPr>
        <p:sp>
          <p:nvSpPr>
            <p:cNvPr id="9" name="object 8"/>
            <p:cNvSpPr/>
            <p:nvPr/>
          </p:nvSpPr>
          <p:spPr>
            <a:xfrm>
              <a:off x="2027085" y="3357308"/>
              <a:ext cx="1265555" cy="1187800"/>
            </a:xfrm>
            <a:custGeom>
              <a:avLst/>
              <a:gdLst/>
              <a:ahLst/>
              <a:cxnLst/>
              <a:rect l="l" t="t" r="r" b="b"/>
              <a:pathLst>
                <a:path w="1265554" h="980439">
                  <a:moveTo>
                    <a:pt x="1265389" y="0"/>
                  </a:moveTo>
                  <a:lnTo>
                    <a:pt x="0" y="0"/>
                  </a:lnTo>
                  <a:lnTo>
                    <a:pt x="0" y="980097"/>
                  </a:lnTo>
                  <a:lnTo>
                    <a:pt x="1265389" y="980097"/>
                  </a:lnTo>
                  <a:lnTo>
                    <a:pt x="1265389" y="0"/>
                  </a:lnTo>
                  <a:close/>
                </a:path>
              </a:pathLst>
            </a:custGeom>
            <a:solidFill>
              <a:srgbClr val="59999E"/>
            </a:solidFill>
          </p:spPr>
          <p:txBody>
            <a:bodyPr wrap="square" lIns="0" tIns="0" rIns="0" bIns="0" rtlCol="0"/>
            <a:lstStyle/>
            <a:p>
              <a:pPr algn="ctr"/>
              <a:endParaRPr lang="en-US" sz="1200" spc="-5" dirty="0">
                <a:solidFill>
                  <a:srgbClr val="FFFFFF"/>
                </a:solidFill>
              </a:endParaRPr>
            </a:p>
            <a:p>
              <a:pPr algn="ctr"/>
              <a:r>
                <a:rPr lang="en-US" sz="1200" spc="-5" dirty="0">
                  <a:solidFill>
                    <a:srgbClr val="FFFFFF"/>
                  </a:solidFill>
                </a:rPr>
                <a:t>Data </a:t>
              </a:r>
              <a:r>
                <a:rPr lang="en-US" sz="1200" dirty="0">
                  <a:solidFill>
                    <a:srgbClr val="FFFFFF"/>
                  </a:solidFill>
                </a:rPr>
                <a:t>C</a:t>
              </a:r>
              <a:r>
                <a:rPr lang="en-US" sz="1200" spc="-5" dirty="0">
                  <a:solidFill>
                    <a:srgbClr val="FFFFFF"/>
                  </a:solidFill>
                </a:rPr>
                <a:t>o</a:t>
              </a:r>
              <a:r>
                <a:rPr lang="en-US" sz="1200" dirty="0">
                  <a:solidFill>
                    <a:srgbClr val="FFFFFF"/>
                  </a:solidFill>
                </a:rPr>
                <a:t>ll</a:t>
              </a:r>
              <a:r>
                <a:rPr lang="en-US" sz="1200" spc="-5" dirty="0">
                  <a:solidFill>
                    <a:srgbClr val="FFFFFF"/>
                  </a:solidFill>
                </a:rPr>
                <a:t>e</a:t>
              </a:r>
              <a:r>
                <a:rPr lang="en-US" sz="1200" dirty="0">
                  <a:solidFill>
                    <a:srgbClr val="FFFFFF"/>
                  </a:solidFill>
                </a:rPr>
                <a:t>c</a:t>
              </a:r>
              <a:r>
                <a:rPr lang="en-US" sz="1200" spc="-5" dirty="0">
                  <a:solidFill>
                    <a:srgbClr val="FFFFFF"/>
                  </a:solidFill>
                </a:rPr>
                <a:t>t</a:t>
              </a:r>
              <a:r>
                <a:rPr lang="en-US" sz="1200" dirty="0">
                  <a:solidFill>
                    <a:srgbClr val="FFFFFF"/>
                  </a:solidFill>
                </a:rPr>
                <a:t>i</a:t>
              </a:r>
              <a:r>
                <a:rPr lang="en-US" sz="1200" spc="-5" dirty="0">
                  <a:solidFill>
                    <a:srgbClr val="FFFFFF"/>
                  </a:solidFill>
                </a:rPr>
                <a:t>o</a:t>
              </a:r>
              <a:r>
                <a:rPr lang="en-US" sz="1200" dirty="0">
                  <a:solidFill>
                    <a:srgbClr val="FFFFFF"/>
                  </a:solidFill>
                </a:rPr>
                <a:t>n</a:t>
              </a:r>
              <a:endParaRPr lang="en-US" sz="1200" dirty="0"/>
            </a:p>
            <a:p>
              <a:endParaRPr dirty="0"/>
            </a:p>
          </p:txBody>
        </p:sp>
        <p:sp>
          <p:nvSpPr>
            <p:cNvPr id="10" name="object 9"/>
            <p:cNvSpPr/>
            <p:nvPr/>
          </p:nvSpPr>
          <p:spPr>
            <a:xfrm>
              <a:off x="2027085" y="3357308"/>
              <a:ext cx="1265555" cy="1187800"/>
            </a:xfrm>
            <a:custGeom>
              <a:avLst/>
              <a:gdLst/>
              <a:ahLst/>
              <a:cxnLst/>
              <a:rect l="l" t="t" r="r" b="b"/>
              <a:pathLst>
                <a:path w="1265554" h="980439">
                  <a:moveTo>
                    <a:pt x="0" y="0"/>
                  </a:moveTo>
                  <a:lnTo>
                    <a:pt x="1265380" y="0"/>
                  </a:lnTo>
                  <a:lnTo>
                    <a:pt x="1265380" y="980100"/>
                  </a:lnTo>
                  <a:lnTo>
                    <a:pt x="0" y="980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59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21"/>
          <p:cNvSpPr txBox="1"/>
          <p:nvPr/>
        </p:nvSpPr>
        <p:spPr>
          <a:xfrm>
            <a:off x="4911427" y="1124762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3" name="object 22"/>
          <p:cNvGrpSpPr/>
          <p:nvPr/>
        </p:nvGrpSpPr>
        <p:grpSpPr>
          <a:xfrm>
            <a:off x="2656236" y="2017957"/>
            <a:ext cx="1832017" cy="1113503"/>
            <a:chOff x="4164393" y="2508199"/>
            <a:chExt cx="1895475" cy="1435100"/>
          </a:xfrm>
        </p:grpSpPr>
        <p:sp>
          <p:nvSpPr>
            <p:cNvPr id="14" name="object 23"/>
            <p:cNvSpPr/>
            <p:nvPr/>
          </p:nvSpPr>
          <p:spPr>
            <a:xfrm>
              <a:off x="4164393" y="2508199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1894916" y="0"/>
                  </a:moveTo>
                  <a:lnTo>
                    <a:pt x="0" y="0"/>
                  </a:lnTo>
                  <a:lnTo>
                    <a:pt x="0" y="1434731"/>
                  </a:lnTo>
                  <a:lnTo>
                    <a:pt x="1894916" y="1434731"/>
                  </a:lnTo>
                  <a:lnTo>
                    <a:pt x="1894916" y="0"/>
                  </a:lnTo>
                  <a:close/>
                </a:path>
              </a:pathLst>
            </a:custGeom>
            <a:solidFill>
              <a:srgbClr val="507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4"/>
            <p:cNvSpPr/>
            <p:nvPr/>
          </p:nvSpPr>
          <p:spPr>
            <a:xfrm>
              <a:off x="4164393" y="2508199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0" y="0"/>
                  </a:moveTo>
                  <a:lnTo>
                    <a:pt x="1894921" y="0"/>
                  </a:lnTo>
                  <a:lnTo>
                    <a:pt x="1894921" y="1434740"/>
                  </a:lnTo>
                  <a:lnTo>
                    <a:pt x="0" y="14347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59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25"/>
          <p:cNvSpPr txBox="1"/>
          <p:nvPr/>
        </p:nvSpPr>
        <p:spPr>
          <a:xfrm>
            <a:off x="2868173" y="2273861"/>
            <a:ext cx="1542415" cy="56015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-1270" algn="ctr">
              <a:lnSpc>
                <a:spcPct val="97900"/>
              </a:lnSpc>
              <a:spcBef>
                <a:spcPts val="135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Loading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r>
              <a:rPr sz="1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your  data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7" name="object 26"/>
          <p:cNvGrpSpPr/>
          <p:nvPr/>
        </p:nvGrpSpPr>
        <p:grpSpPr>
          <a:xfrm>
            <a:off x="2554827" y="1832334"/>
            <a:ext cx="563880" cy="363220"/>
            <a:chOff x="4062984" y="2322576"/>
            <a:chExt cx="563880" cy="363220"/>
          </a:xfrm>
        </p:grpSpPr>
        <p:sp>
          <p:nvSpPr>
            <p:cNvPr id="18" name="object 27"/>
            <p:cNvSpPr/>
            <p:nvPr/>
          </p:nvSpPr>
          <p:spPr>
            <a:xfrm>
              <a:off x="4062984" y="2322576"/>
              <a:ext cx="563879" cy="3627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8"/>
            <p:cNvSpPr/>
            <p:nvPr/>
          </p:nvSpPr>
          <p:spPr>
            <a:xfrm>
              <a:off x="4194048" y="2346960"/>
              <a:ext cx="301751" cy="3352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9"/>
            <p:cNvSpPr/>
            <p:nvPr/>
          </p:nvSpPr>
          <p:spPr>
            <a:xfrm>
              <a:off x="4088917" y="2349220"/>
              <a:ext cx="458470" cy="255904"/>
            </a:xfrm>
            <a:custGeom>
              <a:avLst/>
              <a:gdLst/>
              <a:ahLst/>
              <a:cxnLst/>
              <a:rect l="l" t="t" r="r" b="b"/>
              <a:pathLst>
                <a:path w="458470" h="255905">
                  <a:moveTo>
                    <a:pt x="415442" y="0"/>
                  </a:moveTo>
                  <a:lnTo>
                    <a:pt x="42557" y="0"/>
                  </a:lnTo>
                  <a:lnTo>
                    <a:pt x="25990" y="3345"/>
                  </a:lnTo>
                  <a:lnTo>
                    <a:pt x="12463" y="12469"/>
                  </a:lnTo>
                  <a:lnTo>
                    <a:pt x="3343" y="26001"/>
                  </a:lnTo>
                  <a:lnTo>
                    <a:pt x="0" y="42570"/>
                  </a:lnTo>
                  <a:lnTo>
                    <a:pt x="0" y="212826"/>
                  </a:lnTo>
                  <a:lnTo>
                    <a:pt x="3343" y="229395"/>
                  </a:lnTo>
                  <a:lnTo>
                    <a:pt x="12463" y="242927"/>
                  </a:lnTo>
                  <a:lnTo>
                    <a:pt x="25990" y="252051"/>
                  </a:lnTo>
                  <a:lnTo>
                    <a:pt x="42557" y="255397"/>
                  </a:lnTo>
                  <a:lnTo>
                    <a:pt x="415442" y="255397"/>
                  </a:lnTo>
                  <a:lnTo>
                    <a:pt x="432009" y="252051"/>
                  </a:lnTo>
                  <a:lnTo>
                    <a:pt x="445536" y="242927"/>
                  </a:lnTo>
                  <a:lnTo>
                    <a:pt x="454656" y="229395"/>
                  </a:lnTo>
                  <a:lnTo>
                    <a:pt x="458000" y="212826"/>
                  </a:lnTo>
                  <a:lnTo>
                    <a:pt x="458000" y="42570"/>
                  </a:lnTo>
                  <a:lnTo>
                    <a:pt x="454656" y="26001"/>
                  </a:lnTo>
                  <a:lnTo>
                    <a:pt x="445536" y="12469"/>
                  </a:lnTo>
                  <a:lnTo>
                    <a:pt x="432009" y="3345"/>
                  </a:lnTo>
                  <a:lnTo>
                    <a:pt x="415442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30"/>
          <p:cNvSpPr txBox="1"/>
          <p:nvPr/>
        </p:nvSpPr>
        <p:spPr>
          <a:xfrm>
            <a:off x="2768479" y="1891261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2" name="object 31"/>
          <p:cNvGrpSpPr/>
          <p:nvPr/>
        </p:nvGrpSpPr>
        <p:grpSpPr>
          <a:xfrm>
            <a:off x="4790750" y="2008825"/>
            <a:ext cx="1906125" cy="1219643"/>
            <a:chOff x="6897331" y="2499067"/>
            <a:chExt cx="1908175" cy="1447800"/>
          </a:xfrm>
        </p:grpSpPr>
        <p:sp>
          <p:nvSpPr>
            <p:cNvPr id="23" name="object 32"/>
            <p:cNvSpPr/>
            <p:nvPr/>
          </p:nvSpPr>
          <p:spPr>
            <a:xfrm>
              <a:off x="6903681" y="2505417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1894916" y="0"/>
                  </a:moveTo>
                  <a:lnTo>
                    <a:pt x="0" y="0"/>
                  </a:lnTo>
                  <a:lnTo>
                    <a:pt x="0" y="1434744"/>
                  </a:lnTo>
                  <a:lnTo>
                    <a:pt x="1894916" y="1434744"/>
                  </a:lnTo>
                  <a:lnTo>
                    <a:pt x="1894916" y="0"/>
                  </a:lnTo>
                  <a:close/>
                </a:path>
              </a:pathLst>
            </a:custGeom>
            <a:solidFill>
              <a:srgbClr val="507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33"/>
            <p:cNvSpPr/>
            <p:nvPr/>
          </p:nvSpPr>
          <p:spPr>
            <a:xfrm>
              <a:off x="6903681" y="2505417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0" y="0"/>
                  </a:moveTo>
                  <a:lnTo>
                    <a:pt x="1894921" y="0"/>
                  </a:lnTo>
                  <a:lnTo>
                    <a:pt x="1894921" y="1434740"/>
                  </a:lnTo>
                  <a:lnTo>
                    <a:pt x="0" y="14347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59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34"/>
          <p:cNvSpPr txBox="1"/>
          <p:nvPr/>
        </p:nvSpPr>
        <p:spPr>
          <a:xfrm>
            <a:off x="5134082" y="2367314"/>
            <a:ext cx="1346835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74930" marR="5080" indent="-62865">
              <a:lnSpc>
                <a:spcPts val="1580"/>
              </a:lnSpc>
              <a:spcBef>
                <a:spcPts val="235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Data  Analysis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(EDA)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26" name="object 35"/>
          <p:cNvGrpSpPr/>
          <p:nvPr/>
        </p:nvGrpSpPr>
        <p:grpSpPr>
          <a:xfrm>
            <a:off x="7031051" y="2053821"/>
            <a:ext cx="1901825" cy="1148754"/>
            <a:chOff x="9535985" y="2499067"/>
            <a:chExt cx="1908175" cy="1447800"/>
          </a:xfrm>
        </p:grpSpPr>
        <p:sp>
          <p:nvSpPr>
            <p:cNvPr id="27" name="object 36"/>
            <p:cNvSpPr/>
            <p:nvPr/>
          </p:nvSpPr>
          <p:spPr>
            <a:xfrm>
              <a:off x="9542335" y="2505417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1894916" y="0"/>
                  </a:moveTo>
                  <a:lnTo>
                    <a:pt x="0" y="0"/>
                  </a:lnTo>
                  <a:lnTo>
                    <a:pt x="0" y="1434744"/>
                  </a:lnTo>
                  <a:lnTo>
                    <a:pt x="1894916" y="1434744"/>
                  </a:lnTo>
                  <a:lnTo>
                    <a:pt x="1894916" y="0"/>
                  </a:lnTo>
                  <a:close/>
                </a:path>
              </a:pathLst>
            </a:custGeom>
            <a:solidFill>
              <a:srgbClr val="507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7"/>
            <p:cNvSpPr/>
            <p:nvPr/>
          </p:nvSpPr>
          <p:spPr>
            <a:xfrm>
              <a:off x="9542335" y="2505417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0" y="0"/>
                  </a:moveTo>
                  <a:lnTo>
                    <a:pt x="1894921" y="0"/>
                  </a:lnTo>
                  <a:lnTo>
                    <a:pt x="1894921" y="1434740"/>
                  </a:lnTo>
                  <a:lnTo>
                    <a:pt x="0" y="14347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59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8"/>
          <p:cNvSpPr txBox="1"/>
          <p:nvPr/>
        </p:nvSpPr>
        <p:spPr>
          <a:xfrm>
            <a:off x="7297181" y="2435009"/>
            <a:ext cx="1639570" cy="4400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631825" marR="5080" indent="-619760">
              <a:lnSpc>
                <a:spcPts val="1580"/>
              </a:lnSpc>
              <a:spcBef>
                <a:spcPts val="235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Splitting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Train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Test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30" name="object 39"/>
          <p:cNvGrpSpPr/>
          <p:nvPr/>
        </p:nvGrpSpPr>
        <p:grpSpPr>
          <a:xfrm>
            <a:off x="6940650" y="3561819"/>
            <a:ext cx="1908175" cy="865423"/>
            <a:chOff x="9535985" y="4667326"/>
            <a:chExt cx="1908175" cy="1447800"/>
          </a:xfrm>
        </p:grpSpPr>
        <p:sp>
          <p:nvSpPr>
            <p:cNvPr id="31" name="object 40"/>
            <p:cNvSpPr/>
            <p:nvPr/>
          </p:nvSpPr>
          <p:spPr>
            <a:xfrm>
              <a:off x="9542335" y="4673676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1894916" y="0"/>
                  </a:moveTo>
                  <a:lnTo>
                    <a:pt x="0" y="0"/>
                  </a:lnTo>
                  <a:lnTo>
                    <a:pt x="0" y="1434743"/>
                  </a:lnTo>
                  <a:lnTo>
                    <a:pt x="1894916" y="1434743"/>
                  </a:lnTo>
                  <a:lnTo>
                    <a:pt x="1894916" y="0"/>
                  </a:lnTo>
                  <a:close/>
                </a:path>
              </a:pathLst>
            </a:custGeom>
            <a:solidFill>
              <a:srgbClr val="507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41"/>
            <p:cNvSpPr/>
            <p:nvPr/>
          </p:nvSpPr>
          <p:spPr>
            <a:xfrm>
              <a:off x="9542335" y="4673676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0" y="0"/>
                  </a:moveTo>
                  <a:lnTo>
                    <a:pt x="1894921" y="0"/>
                  </a:lnTo>
                  <a:lnTo>
                    <a:pt x="1894921" y="1434740"/>
                  </a:lnTo>
                  <a:lnTo>
                    <a:pt x="0" y="14347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59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42"/>
          <p:cNvSpPr txBox="1"/>
          <p:nvPr/>
        </p:nvSpPr>
        <p:spPr>
          <a:xfrm>
            <a:off x="7194555" y="3869454"/>
            <a:ext cx="16992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chemeClr val="tx1"/>
                </a:solidFill>
                <a:latin typeface="Arial"/>
                <a:cs typeface="Arial"/>
              </a:rPr>
              <a:t>Create </a:t>
            </a:r>
            <a:r>
              <a:rPr sz="1200" dirty="0">
                <a:solidFill>
                  <a:schemeClr val="tx1"/>
                </a:solidFill>
                <a:latin typeface="Arial"/>
                <a:cs typeface="Arial"/>
              </a:rPr>
              <a:t>&amp; </a:t>
            </a:r>
            <a:r>
              <a:rPr sz="1200" spc="-15" dirty="0">
                <a:solidFill>
                  <a:schemeClr val="tx1"/>
                </a:solidFill>
                <a:latin typeface="Arial"/>
                <a:cs typeface="Arial"/>
              </a:rPr>
              <a:t>Train</a:t>
            </a:r>
            <a:r>
              <a:rPr sz="1200" spc="-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chemeClr val="tx1"/>
                </a:solidFill>
                <a:latin typeface="Arial"/>
                <a:cs typeface="Arial"/>
              </a:rPr>
              <a:t>Model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34" name="object 43"/>
          <p:cNvGrpSpPr/>
          <p:nvPr/>
        </p:nvGrpSpPr>
        <p:grpSpPr>
          <a:xfrm>
            <a:off x="4792811" y="3543553"/>
            <a:ext cx="1908175" cy="1020018"/>
            <a:chOff x="6897331" y="4667326"/>
            <a:chExt cx="1908175" cy="1447800"/>
          </a:xfrm>
        </p:grpSpPr>
        <p:sp>
          <p:nvSpPr>
            <p:cNvPr id="35" name="object 44"/>
            <p:cNvSpPr/>
            <p:nvPr/>
          </p:nvSpPr>
          <p:spPr>
            <a:xfrm>
              <a:off x="6903681" y="4673676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1894916" y="0"/>
                  </a:moveTo>
                  <a:lnTo>
                    <a:pt x="0" y="0"/>
                  </a:lnTo>
                  <a:lnTo>
                    <a:pt x="0" y="1434743"/>
                  </a:lnTo>
                  <a:lnTo>
                    <a:pt x="1894916" y="1434743"/>
                  </a:lnTo>
                  <a:lnTo>
                    <a:pt x="1894916" y="0"/>
                  </a:lnTo>
                  <a:close/>
                </a:path>
              </a:pathLst>
            </a:custGeom>
            <a:solidFill>
              <a:srgbClr val="507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5"/>
            <p:cNvSpPr/>
            <p:nvPr/>
          </p:nvSpPr>
          <p:spPr>
            <a:xfrm>
              <a:off x="6903681" y="4673676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0" y="0"/>
                  </a:moveTo>
                  <a:lnTo>
                    <a:pt x="1894921" y="0"/>
                  </a:lnTo>
                  <a:lnTo>
                    <a:pt x="1894921" y="1434740"/>
                  </a:lnTo>
                  <a:lnTo>
                    <a:pt x="0" y="14347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59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46"/>
          <p:cNvSpPr txBox="1"/>
          <p:nvPr/>
        </p:nvSpPr>
        <p:spPr>
          <a:xfrm>
            <a:off x="5148941" y="3895540"/>
            <a:ext cx="1247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Evaluate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8" name="object 47"/>
          <p:cNvGrpSpPr/>
          <p:nvPr/>
        </p:nvGrpSpPr>
        <p:grpSpPr>
          <a:xfrm>
            <a:off x="2626128" y="3549177"/>
            <a:ext cx="1908175" cy="1010999"/>
            <a:chOff x="4158043" y="4692561"/>
            <a:chExt cx="1908175" cy="1447800"/>
          </a:xfrm>
        </p:grpSpPr>
        <p:sp>
          <p:nvSpPr>
            <p:cNvPr id="39" name="object 48"/>
            <p:cNvSpPr/>
            <p:nvPr/>
          </p:nvSpPr>
          <p:spPr>
            <a:xfrm>
              <a:off x="4164393" y="4698911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1894916" y="0"/>
                  </a:moveTo>
                  <a:lnTo>
                    <a:pt x="0" y="0"/>
                  </a:lnTo>
                  <a:lnTo>
                    <a:pt x="0" y="1434738"/>
                  </a:lnTo>
                  <a:lnTo>
                    <a:pt x="1894916" y="1434738"/>
                  </a:lnTo>
                  <a:lnTo>
                    <a:pt x="1894916" y="0"/>
                  </a:lnTo>
                  <a:close/>
                </a:path>
              </a:pathLst>
            </a:custGeom>
            <a:solidFill>
              <a:srgbClr val="507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9"/>
            <p:cNvSpPr/>
            <p:nvPr/>
          </p:nvSpPr>
          <p:spPr>
            <a:xfrm>
              <a:off x="4164393" y="4698911"/>
              <a:ext cx="1895475" cy="1435100"/>
            </a:xfrm>
            <a:custGeom>
              <a:avLst/>
              <a:gdLst/>
              <a:ahLst/>
              <a:cxnLst/>
              <a:rect l="l" t="t" r="r" b="b"/>
              <a:pathLst>
                <a:path w="1895475" h="1435100">
                  <a:moveTo>
                    <a:pt x="0" y="0"/>
                  </a:moveTo>
                  <a:lnTo>
                    <a:pt x="1894921" y="0"/>
                  </a:lnTo>
                  <a:lnTo>
                    <a:pt x="1894921" y="1434740"/>
                  </a:lnTo>
                  <a:lnTo>
                    <a:pt x="0" y="14347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59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50"/>
          <p:cNvSpPr txBox="1"/>
          <p:nvPr/>
        </p:nvSpPr>
        <p:spPr>
          <a:xfrm>
            <a:off x="2729836" y="3832278"/>
            <a:ext cx="1700530" cy="42107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511809">
              <a:lnSpc>
                <a:spcPts val="1610"/>
              </a:lnSpc>
              <a:spcBef>
                <a:spcPts val="21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Deploy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/ 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Operationalize</a:t>
            </a: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42" name="object 51"/>
          <p:cNvGrpSpPr/>
          <p:nvPr/>
        </p:nvGrpSpPr>
        <p:grpSpPr>
          <a:xfrm>
            <a:off x="4488677" y="1832912"/>
            <a:ext cx="3645920" cy="2378347"/>
            <a:chOff x="6480970" y="2431656"/>
            <a:chExt cx="3645920" cy="2378347"/>
          </a:xfrm>
        </p:grpSpPr>
        <p:sp>
          <p:nvSpPr>
            <p:cNvPr id="44" name="object 53"/>
            <p:cNvSpPr/>
            <p:nvPr/>
          </p:nvSpPr>
          <p:spPr>
            <a:xfrm>
              <a:off x="6480970" y="3144074"/>
              <a:ext cx="313403" cy="363170"/>
            </a:xfrm>
            <a:custGeom>
              <a:avLst/>
              <a:gdLst/>
              <a:ahLst/>
              <a:cxnLst/>
              <a:rect l="l" t="t" r="r" b="b"/>
              <a:pathLst>
                <a:path w="577850" h="494029">
                  <a:moveTo>
                    <a:pt x="330631" y="0"/>
                  </a:moveTo>
                  <a:lnTo>
                    <a:pt x="330631" y="123405"/>
                  </a:lnTo>
                  <a:lnTo>
                    <a:pt x="0" y="123405"/>
                  </a:lnTo>
                  <a:lnTo>
                    <a:pt x="0" y="370230"/>
                  </a:lnTo>
                  <a:lnTo>
                    <a:pt x="330631" y="370230"/>
                  </a:lnTo>
                  <a:lnTo>
                    <a:pt x="330631" y="493648"/>
                  </a:lnTo>
                  <a:lnTo>
                    <a:pt x="577456" y="246824"/>
                  </a:lnTo>
                  <a:lnTo>
                    <a:pt x="330631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5"/>
            <p:cNvSpPr/>
            <p:nvPr/>
          </p:nvSpPr>
          <p:spPr>
            <a:xfrm>
              <a:off x="8716611" y="3031108"/>
              <a:ext cx="335486" cy="403422"/>
            </a:xfrm>
            <a:custGeom>
              <a:avLst/>
              <a:gdLst/>
              <a:ahLst/>
              <a:cxnLst/>
              <a:rect l="l" t="t" r="r" b="b"/>
              <a:pathLst>
                <a:path w="577850" h="494029">
                  <a:moveTo>
                    <a:pt x="330631" y="0"/>
                  </a:moveTo>
                  <a:lnTo>
                    <a:pt x="330631" y="123405"/>
                  </a:lnTo>
                  <a:lnTo>
                    <a:pt x="0" y="123405"/>
                  </a:lnTo>
                  <a:lnTo>
                    <a:pt x="0" y="370243"/>
                  </a:lnTo>
                  <a:lnTo>
                    <a:pt x="330631" y="370243"/>
                  </a:lnTo>
                  <a:lnTo>
                    <a:pt x="330631" y="493649"/>
                  </a:lnTo>
                  <a:lnTo>
                    <a:pt x="577456" y="246824"/>
                  </a:lnTo>
                  <a:lnTo>
                    <a:pt x="330631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7"/>
            <p:cNvSpPr/>
            <p:nvPr/>
          </p:nvSpPr>
          <p:spPr>
            <a:xfrm>
              <a:off x="9812755" y="3807856"/>
              <a:ext cx="314135" cy="337837"/>
            </a:xfrm>
            <a:custGeom>
              <a:avLst/>
              <a:gdLst/>
              <a:ahLst/>
              <a:cxnLst/>
              <a:rect l="l" t="t" r="r" b="b"/>
              <a:pathLst>
                <a:path w="494029" h="577850">
                  <a:moveTo>
                    <a:pt x="370243" y="0"/>
                  </a:moveTo>
                  <a:lnTo>
                    <a:pt x="123418" y="0"/>
                  </a:lnTo>
                  <a:lnTo>
                    <a:pt x="123418" y="330619"/>
                  </a:lnTo>
                  <a:lnTo>
                    <a:pt x="0" y="330619"/>
                  </a:lnTo>
                  <a:lnTo>
                    <a:pt x="246824" y="577443"/>
                  </a:lnTo>
                  <a:lnTo>
                    <a:pt x="493649" y="330619"/>
                  </a:lnTo>
                  <a:lnTo>
                    <a:pt x="370243" y="330619"/>
                  </a:lnTo>
                  <a:lnTo>
                    <a:pt x="370243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9"/>
            <p:cNvSpPr/>
            <p:nvPr/>
          </p:nvSpPr>
          <p:spPr>
            <a:xfrm>
              <a:off x="6518423" y="4507661"/>
              <a:ext cx="270963" cy="302342"/>
            </a:xfrm>
            <a:custGeom>
              <a:avLst/>
              <a:gdLst/>
              <a:ahLst/>
              <a:cxnLst/>
              <a:rect l="l" t="t" r="r" b="b"/>
              <a:pathLst>
                <a:path w="577850" h="494029">
                  <a:moveTo>
                    <a:pt x="246824" y="0"/>
                  </a:moveTo>
                  <a:lnTo>
                    <a:pt x="0" y="246824"/>
                  </a:lnTo>
                  <a:lnTo>
                    <a:pt x="246824" y="493652"/>
                  </a:lnTo>
                  <a:lnTo>
                    <a:pt x="246824" y="370243"/>
                  </a:lnTo>
                  <a:lnTo>
                    <a:pt x="577443" y="370243"/>
                  </a:lnTo>
                  <a:lnTo>
                    <a:pt x="577443" y="123418"/>
                  </a:lnTo>
                  <a:lnTo>
                    <a:pt x="246824" y="123418"/>
                  </a:lnTo>
                  <a:lnTo>
                    <a:pt x="246824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61"/>
            <p:cNvSpPr/>
            <p:nvPr/>
          </p:nvSpPr>
          <p:spPr>
            <a:xfrm>
              <a:off x="6903720" y="2431656"/>
              <a:ext cx="307848" cy="3316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62"/>
            <p:cNvSpPr/>
            <p:nvPr/>
          </p:nvSpPr>
          <p:spPr>
            <a:xfrm>
              <a:off x="6755600" y="2489460"/>
              <a:ext cx="458470" cy="255904"/>
            </a:xfrm>
            <a:custGeom>
              <a:avLst/>
              <a:gdLst/>
              <a:ahLst/>
              <a:cxnLst/>
              <a:rect l="l" t="t" r="r" b="b"/>
              <a:pathLst>
                <a:path w="458470" h="255905">
                  <a:moveTo>
                    <a:pt x="415442" y="0"/>
                  </a:moveTo>
                  <a:lnTo>
                    <a:pt x="42557" y="0"/>
                  </a:lnTo>
                  <a:lnTo>
                    <a:pt x="25990" y="3345"/>
                  </a:lnTo>
                  <a:lnTo>
                    <a:pt x="12463" y="12469"/>
                  </a:lnTo>
                  <a:lnTo>
                    <a:pt x="3343" y="26001"/>
                  </a:lnTo>
                  <a:lnTo>
                    <a:pt x="0" y="42570"/>
                  </a:lnTo>
                  <a:lnTo>
                    <a:pt x="0" y="212826"/>
                  </a:lnTo>
                  <a:lnTo>
                    <a:pt x="3343" y="229395"/>
                  </a:lnTo>
                  <a:lnTo>
                    <a:pt x="12463" y="242927"/>
                  </a:lnTo>
                  <a:lnTo>
                    <a:pt x="25990" y="252051"/>
                  </a:lnTo>
                  <a:lnTo>
                    <a:pt x="42557" y="255397"/>
                  </a:lnTo>
                  <a:lnTo>
                    <a:pt x="415442" y="255397"/>
                  </a:lnTo>
                  <a:lnTo>
                    <a:pt x="432009" y="252051"/>
                  </a:lnTo>
                  <a:lnTo>
                    <a:pt x="445536" y="242927"/>
                  </a:lnTo>
                  <a:lnTo>
                    <a:pt x="454656" y="229395"/>
                  </a:lnTo>
                  <a:lnTo>
                    <a:pt x="458000" y="212826"/>
                  </a:lnTo>
                  <a:lnTo>
                    <a:pt x="458000" y="42570"/>
                  </a:lnTo>
                  <a:lnTo>
                    <a:pt x="454656" y="26001"/>
                  </a:lnTo>
                  <a:lnTo>
                    <a:pt x="445536" y="12469"/>
                  </a:lnTo>
                  <a:lnTo>
                    <a:pt x="432009" y="3345"/>
                  </a:lnTo>
                  <a:lnTo>
                    <a:pt x="415442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63"/>
          <p:cNvSpPr txBox="1"/>
          <p:nvPr/>
        </p:nvSpPr>
        <p:spPr>
          <a:xfrm>
            <a:off x="4992542" y="1924790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55" name="object 64"/>
          <p:cNvGrpSpPr/>
          <p:nvPr/>
        </p:nvGrpSpPr>
        <p:grpSpPr>
          <a:xfrm>
            <a:off x="6898022" y="1837934"/>
            <a:ext cx="563880" cy="360045"/>
            <a:chOff x="9415271" y="2353055"/>
            <a:chExt cx="563880" cy="360045"/>
          </a:xfrm>
        </p:grpSpPr>
        <p:sp>
          <p:nvSpPr>
            <p:cNvPr id="56" name="object 65"/>
            <p:cNvSpPr/>
            <p:nvPr/>
          </p:nvSpPr>
          <p:spPr>
            <a:xfrm>
              <a:off x="9415271" y="2353055"/>
              <a:ext cx="563879" cy="3596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66"/>
            <p:cNvSpPr/>
            <p:nvPr/>
          </p:nvSpPr>
          <p:spPr>
            <a:xfrm>
              <a:off x="9543287" y="2362199"/>
              <a:ext cx="307848" cy="3505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67"/>
            <p:cNvSpPr/>
            <p:nvPr/>
          </p:nvSpPr>
          <p:spPr>
            <a:xfrm>
              <a:off x="9441713" y="2377732"/>
              <a:ext cx="458470" cy="255904"/>
            </a:xfrm>
            <a:custGeom>
              <a:avLst/>
              <a:gdLst/>
              <a:ahLst/>
              <a:cxnLst/>
              <a:rect l="l" t="t" r="r" b="b"/>
              <a:pathLst>
                <a:path w="458470" h="255905">
                  <a:moveTo>
                    <a:pt x="415442" y="0"/>
                  </a:moveTo>
                  <a:lnTo>
                    <a:pt x="42570" y="0"/>
                  </a:lnTo>
                  <a:lnTo>
                    <a:pt x="25996" y="3343"/>
                  </a:lnTo>
                  <a:lnTo>
                    <a:pt x="12465" y="12463"/>
                  </a:lnTo>
                  <a:lnTo>
                    <a:pt x="3344" y="25990"/>
                  </a:lnTo>
                  <a:lnTo>
                    <a:pt x="0" y="42557"/>
                  </a:lnTo>
                  <a:lnTo>
                    <a:pt x="0" y="212813"/>
                  </a:lnTo>
                  <a:lnTo>
                    <a:pt x="3344" y="229388"/>
                  </a:lnTo>
                  <a:lnTo>
                    <a:pt x="12465" y="242919"/>
                  </a:lnTo>
                  <a:lnTo>
                    <a:pt x="25996" y="252040"/>
                  </a:lnTo>
                  <a:lnTo>
                    <a:pt x="42570" y="255384"/>
                  </a:lnTo>
                  <a:lnTo>
                    <a:pt x="415442" y="255384"/>
                  </a:lnTo>
                  <a:lnTo>
                    <a:pt x="432011" y="252040"/>
                  </a:lnTo>
                  <a:lnTo>
                    <a:pt x="445542" y="242919"/>
                  </a:lnTo>
                  <a:lnTo>
                    <a:pt x="454666" y="229388"/>
                  </a:lnTo>
                  <a:lnTo>
                    <a:pt x="458012" y="212813"/>
                  </a:lnTo>
                  <a:lnTo>
                    <a:pt x="458012" y="42557"/>
                  </a:lnTo>
                  <a:lnTo>
                    <a:pt x="454666" y="25990"/>
                  </a:lnTo>
                  <a:lnTo>
                    <a:pt x="445542" y="12463"/>
                  </a:lnTo>
                  <a:lnTo>
                    <a:pt x="432011" y="3343"/>
                  </a:lnTo>
                  <a:lnTo>
                    <a:pt x="415442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68"/>
          <p:cNvSpPr txBox="1"/>
          <p:nvPr/>
        </p:nvSpPr>
        <p:spPr>
          <a:xfrm>
            <a:off x="7179962" y="1921742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0" name="object 69"/>
          <p:cNvGrpSpPr/>
          <p:nvPr/>
        </p:nvGrpSpPr>
        <p:grpSpPr>
          <a:xfrm>
            <a:off x="6921470" y="3403285"/>
            <a:ext cx="563880" cy="360045"/>
            <a:chOff x="9415271" y="4511040"/>
            <a:chExt cx="563880" cy="360045"/>
          </a:xfrm>
        </p:grpSpPr>
        <p:sp>
          <p:nvSpPr>
            <p:cNvPr id="61" name="object 70"/>
            <p:cNvSpPr/>
            <p:nvPr/>
          </p:nvSpPr>
          <p:spPr>
            <a:xfrm>
              <a:off x="9415271" y="4511040"/>
              <a:ext cx="563879" cy="3596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71"/>
            <p:cNvSpPr/>
            <p:nvPr/>
          </p:nvSpPr>
          <p:spPr>
            <a:xfrm>
              <a:off x="9543287" y="4520184"/>
              <a:ext cx="307848" cy="3505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72"/>
            <p:cNvSpPr/>
            <p:nvPr/>
          </p:nvSpPr>
          <p:spPr>
            <a:xfrm>
              <a:off x="9441713" y="4535055"/>
              <a:ext cx="458470" cy="255904"/>
            </a:xfrm>
            <a:custGeom>
              <a:avLst/>
              <a:gdLst/>
              <a:ahLst/>
              <a:cxnLst/>
              <a:rect l="l" t="t" r="r" b="b"/>
              <a:pathLst>
                <a:path w="458470" h="255904">
                  <a:moveTo>
                    <a:pt x="415442" y="0"/>
                  </a:moveTo>
                  <a:lnTo>
                    <a:pt x="42570" y="0"/>
                  </a:lnTo>
                  <a:lnTo>
                    <a:pt x="25996" y="3345"/>
                  </a:lnTo>
                  <a:lnTo>
                    <a:pt x="12465" y="12469"/>
                  </a:lnTo>
                  <a:lnTo>
                    <a:pt x="3344" y="26001"/>
                  </a:lnTo>
                  <a:lnTo>
                    <a:pt x="0" y="42570"/>
                  </a:lnTo>
                  <a:lnTo>
                    <a:pt x="0" y="212826"/>
                  </a:lnTo>
                  <a:lnTo>
                    <a:pt x="3344" y="229395"/>
                  </a:lnTo>
                  <a:lnTo>
                    <a:pt x="12465" y="242927"/>
                  </a:lnTo>
                  <a:lnTo>
                    <a:pt x="25996" y="252051"/>
                  </a:lnTo>
                  <a:lnTo>
                    <a:pt x="42570" y="255396"/>
                  </a:lnTo>
                  <a:lnTo>
                    <a:pt x="415442" y="255396"/>
                  </a:lnTo>
                  <a:lnTo>
                    <a:pt x="432011" y="252051"/>
                  </a:lnTo>
                  <a:lnTo>
                    <a:pt x="445542" y="242927"/>
                  </a:lnTo>
                  <a:lnTo>
                    <a:pt x="454666" y="229395"/>
                  </a:lnTo>
                  <a:lnTo>
                    <a:pt x="458012" y="212826"/>
                  </a:lnTo>
                  <a:lnTo>
                    <a:pt x="458012" y="42570"/>
                  </a:lnTo>
                  <a:lnTo>
                    <a:pt x="454666" y="26001"/>
                  </a:lnTo>
                  <a:lnTo>
                    <a:pt x="445542" y="12469"/>
                  </a:lnTo>
                  <a:lnTo>
                    <a:pt x="432011" y="3345"/>
                  </a:lnTo>
                  <a:lnTo>
                    <a:pt x="415442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73"/>
          <p:cNvSpPr txBox="1"/>
          <p:nvPr/>
        </p:nvSpPr>
        <p:spPr>
          <a:xfrm>
            <a:off x="7132468" y="3459165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5" name="object 74"/>
          <p:cNvGrpSpPr/>
          <p:nvPr/>
        </p:nvGrpSpPr>
        <p:grpSpPr>
          <a:xfrm>
            <a:off x="4764512" y="3410327"/>
            <a:ext cx="563880" cy="363220"/>
            <a:chOff x="6748271" y="4553711"/>
            <a:chExt cx="563880" cy="363220"/>
          </a:xfrm>
        </p:grpSpPr>
        <p:sp>
          <p:nvSpPr>
            <p:cNvPr id="66" name="object 75"/>
            <p:cNvSpPr/>
            <p:nvPr/>
          </p:nvSpPr>
          <p:spPr>
            <a:xfrm>
              <a:off x="6748271" y="4553711"/>
              <a:ext cx="563879" cy="3627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76"/>
            <p:cNvSpPr/>
            <p:nvPr/>
          </p:nvSpPr>
          <p:spPr>
            <a:xfrm>
              <a:off x="6876287" y="4565903"/>
              <a:ext cx="307848" cy="3474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77"/>
            <p:cNvSpPr/>
            <p:nvPr/>
          </p:nvSpPr>
          <p:spPr>
            <a:xfrm>
              <a:off x="6774179" y="4580343"/>
              <a:ext cx="458470" cy="255904"/>
            </a:xfrm>
            <a:custGeom>
              <a:avLst/>
              <a:gdLst/>
              <a:ahLst/>
              <a:cxnLst/>
              <a:rect l="l" t="t" r="r" b="b"/>
              <a:pathLst>
                <a:path w="458470" h="255904">
                  <a:moveTo>
                    <a:pt x="415442" y="0"/>
                  </a:moveTo>
                  <a:lnTo>
                    <a:pt x="42570" y="0"/>
                  </a:lnTo>
                  <a:lnTo>
                    <a:pt x="26001" y="3345"/>
                  </a:lnTo>
                  <a:lnTo>
                    <a:pt x="12469" y="12468"/>
                  </a:lnTo>
                  <a:lnTo>
                    <a:pt x="3345" y="25996"/>
                  </a:lnTo>
                  <a:lnTo>
                    <a:pt x="0" y="42557"/>
                  </a:lnTo>
                  <a:lnTo>
                    <a:pt x="0" y="212826"/>
                  </a:lnTo>
                  <a:lnTo>
                    <a:pt x="3345" y="229393"/>
                  </a:lnTo>
                  <a:lnTo>
                    <a:pt x="12469" y="242920"/>
                  </a:lnTo>
                  <a:lnTo>
                    <a:pt x="26001" y="252040"/>
                  </a:lnTo>
                  <a:lnTo>
                    <a:pt x="42570" y="255384"/>
                  </a:lnTo>
                  <a:lnTo>
                    <a:pt x="415442" y="255384"/>
                  </a:lnTo>
                  <a:lnTo>
                    <a:pt x="432011" y="252040"/>
                  </a:lnTo>
                  <a:lnTo>
                    <a:pt x="445542" y="242920"/>
                  </a:lnTo>
                  <a:lnTo>
                    <a:pt x="454666" y="229393"/>
                  </a:lnTo>
                  <a:lnTo>
                    <a:pt x="458012" y="212826"/>
                  </a:lnTo>
                  <a:lnTo>
                    <a:pt x="458012" y="42557"/>
                  </a:lnTo>
                  <a:lnTo>
                    <a:pt x="454666" y="25996"/>
                  </a:lnTo>
                  <a:lnTo>
                    <a:pt x="445542" y="12468"/>
                  </a:lnTo>
                  <a:lnTo>
                    <a:pt x="432011" y="3345"/>
                  </a:lnTo>
                  <a:lnTo>
                    <a:pt x="415442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r>
                <a:rPr lang="en-US" dirty="0"/>
                <a:t>    </a:t>
              </a:r>
              <a:r>
                <a:rPr lang="en-US" sz="1000" dirty="0">
                  <a:solidFill>
                    <a:schemeClr val="tx1"/>
                  </a:solidFill>
                </a:rPr>
                <a:t>5</a:t>
              </a:r>
              <a:endParaRPr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object 78"/>
          <p:cNvSpPr txBox="1"/>
          <p:nvPr/>
        </p:nvSpPr>
        <p:spPr>
          <a:xfrm>
            <a:off x="4464927" y="3469256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0" name="object 79"/>
          <p:cNvGrpSpPr/>
          <p:nvPr/>
        </p:nvGrpSpPr>
        <p:grpSpPr>
          <a:xfrm>
            <a:off x="2524973" y="3410327"/>
            <a:ext cx="563880" cy="360045"/>
            <a:chOff x="4056888" y="4553711"/>
            <a:chExt cx="563880" cy="360045"/>
          </a:xfrm>
        </p:grpSpPr>
        <p:sp>
          <p:nvSpPr>
            <p:cNvPr id="71" name="object 80"/>
            <p:cNvSpPr/>
            <p:nvPr/>
          </p:nvSpPr>
          <p:spPr>
            <a:xfrm>
              <a:off x="4056888" y="4553711"/>
              <a:ext cx="563879" cy="3596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81"/>
            <p:cNvSpPr/>
            <p:nvPr/>
          </p:nvSpPr>
          <p:spPr>
            <a:xfrm>
              <a:off x="4184904" y="4562855"/>
              <a:ext cx="307848" cy="35051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82"/>
            <p:cNvSpPr/>
            <p:nvPr/>
          </p:nvSpPr>
          <p:spPr>
            <a:xfrm>
              <a:off x="4083177" y="4579099"/>
              <a:ext cx="458470" cy="255904"/>
            </a:xfrm>
            <a:custGeom>
              <a:avLst/>
              <a:gdLst/>
              <a:ahLst/>
              <a:cxnLst/>
              <a:rect l="l" t="t" r="r" b="b"/>
              <a:pathLst>
                <a:path w="458470" h="255904">
                  <a:moveTo>
                    <a:pt x="415442" y="0"/>
                  </a:moveTo>
                  <a:lnTo>
                    <a:pt x="42570" y="0"/>
                  </a:lnTo>
                  <a:lnTo>
                    <a:pt x="26001" y="3345"/>
                  </a:lnTo>
                  <a:lnTo>
                    <a:pt x="12469" y="12469"/>
                  </a:lnTo>
                  <a:lnTo>
                    <a:pt x="3345" y="26001"/>
                  </a:lnTo>
                  <a:lnTo>
                    <a:pt x="0" y="42570"/>
                  </a:lnTo>
                  <a:lnTo>
                    <a:pt x="0" y="212826"/>
                  </a:lnTo>
                  <a:lnTo>
                    <a:pt x="3345" y="229395"/>
                  </a:lnTo>
                  <a:lnTo>
                    <a:pt x="12469" y="242927"/>
                  </a:lnTo>
                  <a:lnTo>
                    <a:pt x="26001" y="252051"/>
                  </a:lnTo>
                  <a:lnTo>
                    <a:pt x="42570" y="255397"/>
                  </a:lnTo>
                  <a:lnTo>
                    <a:pt x="415442" y="255397"/>
                  </a:lnTo>
                  <a:lnTo>
                    <a:pt x="432011" y="252051"/>
                  </a:lnTo>
                  <a:lnTo>
                    <a:pt x="445542" y="242927"/>
                  </a:lnTo>
                  <a:lnTo>
                    <a:pt x="454666" y="229395"/>
                  </a:lnTo>
                  <a:lnTo>
                    <a:pt x="458012" y="212826"/>
                  </a:lnTo>
                  <a:lnTo>
                    <a:pt x="458012" y="42570"/>
                  </a:lnTo>
                  <a:lnTo>
                    <a:pt x="454666" y="26001"/>
                  </a:lnTo>
                  <a:lnTo>
                    <a:pt x="445542" y="12469"/>
                  </a:lnTo>
                  <a:lnTo>
                    <a:pt x="432011" y="3345"/>
                  </a:lnTo>
                  <a:lnTo>
                    <a:pt x="415442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83"/>
          <p:cNvSpPr txBox="1"/>
          <p:nvPr/>
        </p:nvSpPr>
        <p:spPr>
          <a:xfrm>
            <a:off x="2735818" y="3469256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5" name="object 84"/>
          <p:cNvGrpSpPr/>
          <p:nvPr/>
        </p:nvGrpSpPr>
        <p:grpSpPr>
          <a:xfrm>
            <a:off x="6620119" y="3859815"/>
            <a:ext cx="413388" cy="434832"/>
            <a:chOff x="8759952" y="5151120"/>
            <a:chExt cx="868680" cy="597535"/>
          </a:xfrm>
        </p:grpSpPr>
        <p:sp>
          <p:nvSpPr>
            <p:cNvPr id="76" name="object 85"/>
            <p:cNvSpPr/>
            <p:nvPr/>
          </p:nvSpPr>
          <p:spPr>
            <a:xfrm>
              <a:off x="8759952" y="5151120"/>
              <a:ext cx="868679" cy="5974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86"/>
            <p:cNvSpPr/>
            <p:nvPr/>
          </p:nvSpPr>
          <p:spPr>
            <a:xfrm>
              <a:off x="8812136" y="5164366"/>
              <a:ext cx="764540" cy="494030"/>
            </a:xfrm>
            <a:custGeom>
              <a:avLst/>
              <a:gdLst/>
              <a:ahLst/>
              <a:cxnLst/>
              <a:rect l="l" t="t" r="r" b="b"/>
              <a:pathLst>
                <a:path w="764540" h="494029">
                  <a:moveTo>
                    <a:pt x="517283" y="0"/>
                  </a:moveTo>
                  <a:lnTo>
                    <a:pt x="517283" y="123418"/>
                  </a:lnTo>
                  <a:lnTo>
                    <a:pt x="246824" y="123418"/>
                  </a:lnTo>
                  <a:lnTo>
                    <a:pt x="246824" y="0"/>
                  </a:lnTo>
                  <a:lnTo>
                    <a:pt x="0" y="246824"/>
                  </a:lnTo>
                  <a:lnTo>
                    <a:pt x="246824" y="493650"/>
                  </a:lnTo>
                  <a:lnTo>
                    <a:pt x="246824" y="370230"/>
                  </a:lnTo>
                  <a:lnTo>
                    <a:pt x="517283" y="370230"/>
                  </a:lnTo>
                  <a:lnTo>
                    <a:pt x="517283" y="493650"/>
                  </a:lnTo>
                  <a:lnTo>
                    <a:pt x="764108" y="246824"/>
                  </a:lnTo>
                  <a:lnTo>
                    <a:pt x="517283" y="0"/>
                  </a:lnTo>
                  <a:close/>
                </a:path>
              </a:pathLst>
            </a:custGeom>
            <a:solidFill>
              <a:srgbClr val="283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7"/>
          <p:cNvGrpSpPr/>
          <p:nvPr/>
        </p:nvGrpSpPr>
        <p:grpSpPr>
          <a:xfrm>
            <a:off x="-134201" y="2638012"/>
            <a:ext cx="978654" cy="482063"/>
            <a:chOff x="2027085" y="3357308"/>
            <a:chExt cx="1265555" cy="1187800"/>
          </a:xfrm>
        </p:grpSpPr>
        <p:sp>
          <p:nvSpPr>
            <p:cNvPr id="89" name="object 8"/>
            <p:cNvSpPr/>
            <p:nvPr/>
          </p:nvSpPr>
          <p:spPr>
            <a:xfrm>
              <a:off x="2027085" y="3357308"/>
              <a:ext cx="1265555" cy="1187800"/>
            </a:xfrm>
            <a:custGeom>
              <a:avLst/>
              <a:gdLst/>
              <a:ahLst/>
              <a:cxnLst/>
              <a:rect l="l" t="t" r="r" b="b"/>
              <a:pathLst>
                <a:path w="1265554" h="980439">
                  <a:moveTo>
                    <a:pt x="1265389" y="0"/>
                  </a:moveTo>
                  <a:lnTo>
                    <a:pt x="0" y="0"/>
                  </a:lnTo>
                  <a:lnTo>
                    <a:pt x="0" y="980097"/>
                  </a:lnTo>
                  <a:lnTo>
                    <a:pt x="1265389" y="980097"/>
                  </a:lnTo>
                  <a:lnTo>
                    <a:pt x="1265389" y="0"/>
                  </a:lnTo>
                  <a:close/>
                </a:path>
              </a:pathLst>
            </a:custGeom>
            <a:solidFill>
              <a:srgbClr val="59999E"/>
            </a:solidFill>
          </p:spPr>
          <p:txBody>
            <a:bodyPr wrap="square" lIns="0" tIns="0" rIns="0" bIns="0" rtlCol="0"/>
            <a:lstStyle/>
            <a:p>
              <a:pPr marL="119063" marR="264160" indent="-30163">
                <a:lnSpc>
                  <a:spcPts val="1580"/>
                </a:lnSpc>
                <a:spcBef>
                  <a:spcPts val="5"/>
                </a:spcBef>
              </a:pPr>
              <a:r>
                <a:rPr lang="en-US" sz="1200" dirty="0">
                  <a:solidFill>
                    <a:srgbClr val="FFFFFF"/>
                  </a:solidFill>
                </a:rPr>
                <a:t>B</a:t>
              </a:r>
              <a:r>
                <a:rPr lang="en-US" sz="1200" spc="-5" dirty="0">
                  <a:solidFill>
                    <a:srgbClr val="FFFFFF"/>
                  </a:solidFill>
                </a:rPr>
                <a:t>u</a:t>
              </a:r>
              <a:r>
                <a:rPr lang="en-US" sz="1200" dirty="0">
                  <a:solidFill>
                    <a:srgbClr val="FFFFFF"/>
                  </a:solidFill>
                </a:rPr>
                <a:t>si</a:t>
              </a:r>
              <a:r>
                <a:rPr lang="en-US" sz="1200" spc="-5" dirty="0">
                  <a:solidFill>
                    <a:srgbClr val="FFFFFF"/>
                  </a:solidFill>
                </a:rPr>
                <a:t>ne</a:t>
              </a:r>
              <a:r>
                <a:rPr lang="en-US" sz="1200" dirty="0">
                  <a:solidFill>
                    <a:srgbClr val="FFFFFF"/>
                  </a:solidFill>
                </a:rPr>
                <a:t>ss  </a:t>
              </a:r>
              <a:r>
                <a:rPr lang="en-US" sz="1200" spc="-5" dirty="0">
                  <a:solidFill>
                    <a:srgbClr val="FFFFFF"/>
                  </a:solidFill>
                </a:rPr>
                <a:t>Problem</a:t>
              </a:r>
            </a:p>
            <a:p>
              <a:endParaRPr dirty="0"/>
            </a:p>
          </p:txBody>
        </p:sp>
        <p:sp>
          <p:nvSpPr>
            <p:cNvPr id="90" name="object 9"/>
            <p:cNvSpPr/>
            <p:nvPr/>
          </p:nvSpPr>
          <p:spPr>
            <a:xfrm>
              <a:off x="2027085" y="3357308"/>
              <a:ext cx="1265555" cy="1187800"/>
            </a:xfrm>
            <a:custGeom>
              <a:avLst/>
              <a:gdLst/>
              <a:ahLst/>
              <a:cxnLst/>
              <a:rect l="l" t="t" r="r" b="b"/>
              <a:pathLst>
                <a:path w="1265554" h="980439">
                  <a:moveTo>
                    <a:pt x="0" y="0"/>
                  </a:moveTo>
                  <a:lnTo>
                    <a:pt x="1265380" y="0"/>
                  </a:lnTo>
                  <a:lnTo>
                    <a:pt x="1265380" y="980100"/>
                  </a:lnTo>
                  <a:lnTo>
                    <a:pt x="0" y="9801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59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11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283718"/>
            <a:ext cx="8072957" cy="742757"/>
          </a:xfrm>
        </p:spPr>
        <p:txBody>
          <a:bodyPr>
            <a:normAutofit/>
          </a:bodyPr>
          <a:lstStyle/>
          <a:p>
            <a:r>
              <a:rPr lang="en-US" sz="3600" dirty="0"/>
              <a:t>Edge Impulse</a:t>
            </a:r>
          </a:p>
        </p:txBody>
      </p:sp>
    </p:spTree>
    <p:extLst>
      <p:ext uri="{BB962C8B-B14F-4D97-AF65-F5344CB8AC3E}">
        <p14:creationId xmlns:p14="http://schemas.microsoft.com/office/powerpoint/2010/main" val="24353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8144" y="1491630"/>
            <a:ext cx="295232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>
                <a:solidFill>
                  <a:srgbClr val="00050D"/>
                </a:solidFill>
              </a:rPr>
              <a:t>Edge Impulse</a:t>
            </a:r>
            <a:endParaRPr sz="3200" spc="-5" dirty="0"/>
          </a:p>
        </p:txBody>
      </p:sp>
      <p:sp>
        <p:nvSpPr>
          <p:cNvPr id="3" name="AutoShape 2" descr="Card image ca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-7257"/>
            <a:ext cx="5688632" cy="51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46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42901"/>
            <a:ext cx="8163506" cy="323165"/>
          </a:xfrm>
        </p:spPr>
        <p:txBody>
          <a:bodyPr/>
          <a:lstStyle/>
          <a:p>
            <a:pPr algn="l"/>
            <a:r>
              <a:rPr lang="en-US" sz="2100" dirty="0">
                <a:solidFill>
                  <a:srgbClr val="FFC000"/>
                </a:solidFill>
              </a:rPr>
              <a:t>ML vs DL vs AI vs DS</a:t>
            </a:r>
          </a:p>
        </p:txBody>
      </p:sp>
      <p:sp>
        <p:nvSpPr>
          <p:cNvPr id="5" name="Rectangle 4"/>
          <p:cNvSpPr/>
          <p:nvPr/>
        </p:nvSpPr>
        <p:spPr>
          <a:xfrm>
            <a:off x="771" y="742951"/>
            <a:ext cx="796593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Oval 5"/>
          <p:cNvSpPr/>
          <p:nvPr/>
        </p:nvSpPr>
        <p:spPr>
          <a:xfrm>
            <a:off x="1395500" y="896865"/>
            <a:ext cx="3886200" cy="37719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tx1"/>
                </a:solidFill>
              </a:rPr>
              <a:t>Artificial </a:t>
            </a:r>
          </a:p>
          <a:p>
            <a:pPr algn="ctr"/>
            <a:r>
              <a:rPr lang="en-US" sz="2100" b="1" dirty="0">
                <a:solidFill>
                  <a:schemeClr val="tx1"/>
                </a:solidFill>
              </a:rPr>
              <a:t>Intelligence</a:t>
            </a:r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17" name="Oval 16"/>
          <p:cNvSpPr/>
          <p:nvPr/>
        </p:nvSpPr>
        <p:spPr>
          <a:xfrm>
            <a:off x="2044412" y="2092439"/>
            <a:ext cx="2743200" cy="26860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Machine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</a:rPr>
              <a:t>Learning</a:t>
            </a:r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  <a:p>
            <a:pPr algn="ctr"/>
            <a:endParaRPr lang="en-US" sz="1050" dirty="0"/>
          </a:p>
        </p:txBody>
      </p:sp>
      <p:sp>
        <p:nvSpPr>
          <p:cNvPr id="12" name="Oval 11"/>
          <p:cNvSpPr/>
          <p:nvPr/>
        </p:nvSpPr>
        <p:spPr>
          <a:xfrm>
            <a:off x="3917373" y="1493798"/>
            <a:ext cx="3486150" cy="355888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Data Science</a:t>
            </a:r>
          </a:p>
          <a:p>
            <a:pPr algn="ctr"/>
            <a:endParaRPr lang="en-US" sz="1800" b="1" dirty="0">
              <a:solidFill>
                <a:srgbClr val="FFC000"/>
              </a:solidFill>
            </a:endParaRPr>
          </a:p>
          <a:p>
            <a:pPr algn="ctr"/>
            <a:r>
              <a:rPr lang="en-US" sz="1200" b="1" dirty="0">
                <a:solidFill>
                  <a:srgbClr val="FFFF00"/>
                </a:solidFill>
              </a:rPr>
              <a:t>(</a:t>
            </a:r>
            <a:r>
              <a:rPr lang="en-US" sz="1500" b="1" dirty="0" err="1">
                <a:solidFill>
                  <a:srgbClr val="FFFF00"/>
                </a:solidFill>
              </a:rPr>
              <a:t>Maths</a:t>
            </a:r>
            <a:r>
              <a:rPr lang="en-US" sz="1500" b="1" dirty="0">
                <a:solidFill>
                  <a:srgbClr val="FFFF00"/>
                </a:solidFill>
              </a:rPr>
              <a:t>, Statistics, Visualization, EDA)</a:t>
            </a:r>
          </a:p>
        </p:txBody>
      </p:sp>
      <p:sp>
        <p:nvSpPr>
          <p:cNvPr id="18" name="Oval 17"/>
          <p:cNvSpPr/>
          <p:nvPr/>
        </p:nvSpPr>
        <p:spPr>
          <a:xfrm>
            <a:off x="2686050" y="3265343"/>
            <a:ext cx="1543050" cy="153785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Deep Learning</a:t>
            </a:r>
          </a:p>
        </p:txBody>
      </p:sp>
      <p:sp>
        <p:nvSpPr>
          <p:cNvPr id="20" name="Round Same Side Corner Rectangle 19"/>
          <p:cNvSpPr/>
          <p:nvPr/>
        </p:nvSpPr>
        <p:spPr>
          <a:xfrm>
            <a:off x="228600" y="1215085"/>
            <a:ext cx="2514600" cy="397453"/>
          </a:xfrm>
          <a:prstGeom prst="round2Same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Intelligence with Actions</a:t>
            </a:r>
          </a:p>
        </p:txBody>
      </p:sp>
      <p:sp>
        <p:nvSpPr>
          <p:cNvPr id="21" name="Round Same Side Corner Rectangle 20"/>
          <p:cNvSpPr/>
          <p:nvPr/>
        </p:nvSpPr>
        <p:spPr>
          <a:xfrm>
            <a:off x="228600" y="2385362"/>
            <a:ext cx="2514600" cy="397453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Driven Predictions</a:t>
            </a:r>
          </a:p>
        </p:txBody>
      </p:sp>
      <p:sp>
        <p:nvSpPr>
          <p:cNvPr id="22" name="Round Same Side Corner Rectangle 21"/>
          <p:cNvSpPr/>
          <p:nvPr/>
        </p:nvSpPr>
        <p:spPr>
          <a:xfrm>
            <a:off x="254577" y="3565703"/>
            <a:ext cx="2660073" cy="397453"/>
          </a:xfrm>
          <a:prstGeom prst="round2Same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Mimicking like human brain</a:t>
            </a:r>
          </a:p>
        </p:txBody>
      </p:sp>
      <p:sp>
        <p:nvSpPr>
          <p:cNvPr id="23" name="Round Same Side Corner Rectangle 22"/>
          <p:cNvSpPr/>
          <p:nvPr/>
        </p:nvSpPr>
        <p:spPr>
          <a:xfrm>
            <a:off x="6429375" y="1732683"/>
            <a:ext cx="2514600" cy="496168"/>
          </a:xfrm>
          <a:prstGeom prst="round2Same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Applied statistics for Data analysis and prediction </a:t>
            </a:r>
          </a:p>
        </p:txBody>
      </p:sp>
    </p:spTree>
    <p:extLst>
      <p:ext uri="{BB962C8B-B14F-4D97-AF65-F5344CB8AC3E}">
        <p14:creationId xmlns:p14="http://schemas.microsoft.com/office/powerpoint/2010/main" val="131828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2" grpId="0" animBg="1"/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34480" y="990932"/>
            <a:ext cx="7155782" cy="346566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(10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Introduction to Python (1 hour)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Variables, Data Types, and Operators (1.5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Functions, Modules and Libraries (2 hours)</a:t>
            </a:r>
          </a:p>
          <a:p>
            <a:pPr marL="76200" indent="0">
              <a:buNone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4: Control Flow and Loops (1.5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5: Data Structures (2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36" y="259403"/>
            <a:ext cx="5307000" cy="396300"/>
          </a:xfrm>
        </p:spPr>
        <p:txBody>
          <a:bodyPr/>
          <a:lstStyle/>
          <a:p>
            <a:r>
              <a:rPr lang="en-US" dirty="0"/>
              <a:t>Program Details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81" y="659896"/>
            <a:ext cx="1950709" cy="8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77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34480" y="990932"/>
            <a:ext cx="7155782" cy="346566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(10 Hours)</a:t>
            </a:r>
          </a:p>
          <a:p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Introduction to Data Science (1 hour)</a:t>
            </a:r>
          </a:p>
          <a:p>
            <a:pPr marL="76200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Data Collection and Cleaning (2 hours)</a:t>
            </a:r>
          </a:p>
          <a:p>
            <a:pPr marL="76200" lvl="0" indent="0">
              <a:buNone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Exploratory Data Analysis (2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4: Feature Engineering and Selection (2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5: Model Building and Evaluation (3 hours)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36" y="259403"/>
            <a:ext cx="5307000" cy="396300"/>
          </a:xfrm>
        </p:spPr>
        <p:txBody>
          <a:bodyPr/>
          <a:lstStyle/>
          <a:p>
            <a:r>
              <a:rPr lang="en-US" dirty="0"/>
              <a:t>Program Details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96893"/>
            <a:ext cx="1492382" cy="14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74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34480" y="1196672"/>
            <a:ext cx="7155782" cy="346566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(Hours)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Introduction to Machine Learning (1 hour)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Data Preprocessing (1.5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Supervised Learning (2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4: Unsupervised Learning (2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5: Model Deployment and Ethics (3 hours)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36" y="259403"/>
            <a:ext cx="5307000" cy="396300"/>
          </a:xfrm>
        </p:spPr>
        <p:txBody>
          <a:bodyPr/>
          <a:lstStyle/>
          <a:p>
            <a:r>
              <a:rPr lang="en-US" dirty="0"/>
              <a:t>Program Details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58" y="195738"/>
            <a:ext cx="1343104" cy="136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0" y="990932"/>
            <a:ext cx="8073189" cy="399254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development (10 Hours - Online)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1: Introduction to Web Development (1 hour)</a:t>
            </a:r>
          </a:p>
          <a:p>
            <a:pPr marL="76200" indent="0">
              <a:buNone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2: HTML and CSS (3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3: Responsive Design and Layout (2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4: JavaScript Fundamentals (2 hours)</a:t>
            </a:r>
          </a:p>
          <a:p>
            <a:pPr marL="76200" indent="0">
              <a:buNone/>
            </a:pP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5: Web Development Tools and Deployment (2 hours)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2060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2060"/>
              </a:solidFill>
            </a:endParaRPr>
          </a:p>
          <a:p>
            <a:pPr marL="76200" indent="0">
              <a:buNone/>
            </a:pPr>
            <a:br>
              <a:rPr lang="en-US" dirty="0"/>
            </a:b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36" y="259403"/>
            <a:ext cx="5307000" cy="396300"/>
          </a:xfrm>
        </p:spPr>
        <p:txBody>
          <a:bodyPr/>
          <a:lstStyle/>
          <a:p>
            <a:r>
              <a:rPr lang="en-US" dirty="0"/>
              <a:t>Program Details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331" y="126491"/>
            <a:ext cx="1822956" cy="105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8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91;p36">
            <a:extLst>
              <a:ext uri="{FF2B5EF4-FFF2-40B4-BE49-F238E27FC236}">
                <a16:creationId xmlns:a16="http://schemas.microsoft.com/office/drawing/2014/main" id="{F0BD572C-266B-4B61-9E80-FE03FDBA335C}"/>
              </a:ext>
            </a:extLst>
          </p:cNvPr>
          <p:cNvSpPr txBox="1">
            <a:spLocks/>
          </p:cNvSpPr>
          <p:nvPr/>
        </p:nvSpPr>
        <p:spPr>
          <a:xfrm>
            <a:off x="852466" y="1661883"/>
            <a:ext cx="7003061" cy="163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For Further Information:</a:t>
            </a:r>
          </a:p>
          <a:p>
            <a:pPr algn="ctr"/>
            <a:r>
              <a:rPr lang="en-US" sz="3200" dirty="0">
                <a:solidFill>
                  <a:srgbClr val="0070C0"/>
                </a:solidFill>
              </a:rPr>
              <a:t>https://tih.iitr.ac.in/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www.uniconvergetech.in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www.theiotacademy.co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A9BE32-2CE7-4876-8E2C-F0AB228EEC1D}"/>
              </a:ext>
            </a:extLst>
          </p:cNvPr>
          <p:cNvSpPr/>
          <p:nvPr/>
        </p:nvSpPr>
        <p:spPr>
          <a:xfrm>
            <a:off x="2305995" y="305268"/>
            <a:ext cx="4532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45A0B3-7EE5-48FF-BDF0-6B0E0644AEF7}"/>
              </a:ext>
            </a:extLst>
          </p:cNvPr>
          <p:cNvSpPr/>
          <p:nvPr/>
        </p:nvSpPr>
        <p:spPr>
          <a:xfrm>
            <a:off x="2305995" y="305268"/>
            <a:ext cx="4532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THANK YOU!</a:t>
            </a: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FFE5FB96-A957-45FE-AA1F-F906B659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28" y="3805478"/>
            <a:ext cx="636934" cy="637781"/>
          </a:xfrm>
          <a:prstGeom prst="rect">
            <a:avLst/>
          </a:prstGeom>
          <a:effectLst>
            <a:glow rad="63500">
              <a:schemeClr val="tx1">
                <a:lumMod val="95000"/>
                <a:alpha val="40000"/>
              </a:schemeClr>
            </a:glow>
          </a:effectLst>
        </p:spPr>
      </p:pic>
      <p:pic>
        <p:nvPicPr>
          <p:cNvPr id="12" name="Picture 11">
            <a:hlinkClick r:id="rId5"/>
            <a:extLst>
              <a:ext uri="{FF2B5EF4-FFF2-40B4-BE49-F238E27FC236}">
                <a16:creationId xmlns:a16="http://schemas.microsoft.com/office/drawing/2014/main" id="{B8F2B840-EDB6-4D04-BD28-04A7B3A74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924" y="3798995"/>
            <a:ext cx="636934" cy="637928"/>
          </a:xfrm>
          <a:prstGeom prst="rect">
            <a:avLst/>
          </a:prstGeom>
          <a:effectLst>
            <a:glow rad="63500">
              <a:schemeClr val="tx1">
                <a:lumMod val="95000"/>
                <a:alpha val="40000"/>
              </a:schemeClr>
            </a:glow>
          </a:effectLst>
        </p:spPr>
      </p:pic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50CC5402-5D56-44C9-8163-CCD19FB72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6825" y="3805478"/>
            <a:ext cx="636934" cy="638075"/>
          </a:xfrm>
          <a:prstGeom prst="rect">
            <a:avLst/>
          </a:prstGeom>
          <a:effectLst>
            <a:glow rad="63500">
              <a:schemeClr val="tx1">
                <a:lumMod val="95000"/>
                <a:alpha val="40000"/>
              </a:schemeClr>
            </a:glow>
          </a:effectLst>
        </p:spPr>
      </p:pic>
      <p:pic>
        <p:nvPicPr>
          <p:cNvPr id="17" name="Picture 16">
            <a:hlinkClick r:id="rId9"/>
            <a:extLst>
              <a:ext uri="{FF2B5EF4-FFF2-40B4-BE49-F238E27FC236}">
                <a16:creationId xmlns:a16="http://schemas.microsoft.com/office/drawing/2014/main" id="{1C90DFB0-3D73-4FDF-A821-BF1747A919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9727" y="3811961"/>
            <a:ext cx="636934" cy="631592"/>
          </a:xfrm>
          <a:prstGeom prst="rect">
            <a:avLst/>
          </a:prstGeom>
          <a:effectLst>
            <a:glow rad="63500">
              <a:schemeClr val="tx1">
                <a:lumMod val="95000"/>
                <a:alpha val="40000"/>
              </a:schemeClr>
            </a:glow>
          </a:effectLst>
        </p:spPr>
      </p:pic>
      <p:pic>
        <p:nvPicPr>
          <p:cNvPr id="19" name="Picture 18">
            <a:hlinkClick r:id="rId11"/>
            <a:extLst>
              <a:ext uri="{FF2B5EF4-FFF2-40B4-BE49-F238E27FC236}">
                <a16:creationId xmlns:a16="http://schemas.microsoft.com/office/drawing/2014/main" id="{ADAF6D85-AF34-4B35-8426-92CE28D7C3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2077" y="3815267"/>
            <a:ext cx="629214" cy="631445"/>
          </a:xfrm>
          <a:prstGeom prst="rect">
            <a:avLst/>
          </a:prstGeom>
          <a:effectLst>
            <a:glow rad="63500">
              <a:schemeClr val="tx1">
                <a:lumMod val="95000"/>
                <a:alpha val="40000"/>
              </a:schemeClr>
            </a:glow>
          </a:effectLst>
        </p:spPr>
      </p:pic>
      <p:sp>
        <p:nvSpPr>
          <p:cNvPr id="13" name="Google Shape;491;p36">
            <a:extLst>
              <a:ext uri="{FF2B5EF4-FFF2-40B4-BE49-F238E27FC236}">
                <a16:creationId xmlns:a16="http://schemas.microsoft.com/office/drawing/2014/main" id="{2F2BAC2A-5C7D-4201-9CED-AEBF3CBF0B5A}"/>
              </a:ext>
            </a:extLst>
          </p:cNvPr>
          <p:cNvSpPr txBox="1">
            <a:spLocks/>
          </p:cNvSpPr>
          <p:nvPr/>
        </p:nvSpPr>
        <p:spPr>
          <a:xfrm>
            <a:off x="784998" y="3037650"/>
            <a:ext cx="7325651" cy="51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arlow"/>
              <a:buNone/>
              <a:defRPr sz="36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You can also visit us at:</a:t>
            </a:r>
          </a:p>
        </p:txBody>
      </p:sp>
      <p:pic>
        <p:nvPicPr>
          <p:cNvPr id="16" name="Picture 2" descr="E:\DAMS PCB DESIGN\uct logo1.png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1" y="3759964"/>
            <a:ext cx="1462941" cy="14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6423" y="3912716"/>
            <a:ext cx="1888452" cy="11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6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0895" y="250097"/>
            <a:ext cx="7607205" cy="571203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Future Development would be around “DATA”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6906" indent="-21419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6779" indent="-171356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99490" indent="-171356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201" indent="-171356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4914" indent="-17135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7624" indent="-17135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0336" indent="-17135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3047" indent="-17135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16630CD-7A4F-49CE-9C24-35B447C65FE4}" type="slidenum">
              <a:rPr lang="en-GB" altLang="ko-KR">
                <a:latin typeface="Verdana" panose="020B0604030504040204" pitchFamily="34" charset="0"/>
              </a:rPr>
              <a:pPr eaLnBrk="1" hangingPunct="1"/>
              <a:t>4</a:t>
            </a:fld>
            <a:endParaRPr lang="en-GB" altLang="ko-KR">
              <a:latin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97" y="932359"/>
            <a:ext cx="8565023" cy="42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39700"/>
            <a:ext cx="5307000" cy="396300"/>
          </a:xfrm>
        </p:spPr>
        <p:txBody>
          <a:bodyPr/>
          <a:lstStyle/>
          <a:p>
            <a:r>
              <a:rPr lang="en-US" dirty="0"/>
              <a:t>DATA GENERATED ANNUALLY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1336F00E-53A9-707E-0B8A-3F497C75C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50" y="1108340"/>
            <a:ext cx="8548607" cy="4035160"/>
          </a:xfrm>
        </p:spPr>
      </p:pic>
    </p:spTree>
    <p:extLst>
      <p:ext uri="{BB962C8B-B14F-4D97-AF65-F5344CB8AC3E}">
        <p14:creationId xmlns:p14="http://schemas.microsoft.com/office/powerpoint/2010/main" val="5108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067694"/>
            <a:ext cx="6344765" cy="742757"/>
          </a:xfrm>
        </p:spPr>
        <p:txBody>
          <a:bodyPr>
            <a:normAutofit/>
          </a:bodyPr>
          <a:lstStyle/>
          <a:p>
            <a:r>
              <a:rPr lang="en-US" sz="3600" dirty="0"/>
              <a:t>Live Observations</a:t>
            </a:r>
          </a:p>
        </p:txBody>
      </p:sp>
    </p:spTree>
    <p:extLst>
      <p:ext uri="{BB962C8B-B14F-4D97-AF65-F5344CB8AC3E}">
        <p14:creationId xmlns:p14="http://schemas.microsoft.com/office/powerpoint/2010/main" val="31627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15" y="1500850"/>
            <a:ext cx="8958661" cy="28305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39700"/>
            <a:ext cx="5307000" cy="396300"/>
          </a:xfrm>
        </p:spPr>
        <p:txBody>
          <a:bodyPr/>
          <a:lstStyle/>
          <a:p>
            <a:r>
              <a:rPr lang="en-US" dirty="0" err="1"/>
              <a:t>Usecase</a:t>
            </a:r>
            <a:r>
              <a:rPr lang="en-US" dirty="0"/>
              <a:t> 1: Junk Mail Folder</a:t>
            </a:r>
          </a:p>
        </p:txBody>
      </p:sp>
    </p:spTree>
    <p:extLst>
      <p:ext uri="{BB962C8B-B14F-4D97-AF65-F5344CB8AC3E}">
        <p14:creationId xmlns:p14="http://schemas.microsoft.com/office/powerpoint/2010/main" val="356082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3820" y="343139"/>
            <a:ext cx="5307000" cy="396300"/>
          </a:xfrm>
        </p:spPr>
        <p:txBody>
          <a:bodyPr/>
          <a:lstStyle/>
          <a:p>
            <a:r>
              <a:rPr lang="en-US" dirty="0" err="1"/>
              <a:t>Usecase</a:t>
            </a:r>
            <a:r>
              <a:rPr lang="en-US" dirty="0"/>
              <a:t> 2: Google Translate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9" y="1353948"/>
            <a:ext cx="8873332" cy="331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8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5270" y="287360"/>
            <a:ext cx="5307000" cy="396300"/>
          </a:xfrm>
        </p:spPr>
        <p:txBody>
          <a:bodyPr/>
          <a:lstStyle/>
          <a:p>
            <a:r>
              <a:rPr lang="en-US" dirty="0" err="1"/>
              <a:t>Usecase</a:t>
            </a:r>
            <a:r>
              <a:rPr lang="en-US" dirty="0"/>
              <a:t> 3: Recommendations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965" y="1268122"/>
            <a:ext cx="4866975" cy="339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08" y="2139702"/>
            <a:ext cx="4243189" cy="27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8309</TotalTime>
  <Words>1027</Words>
  <Application>Microsoft Office PowerPoint</Application>
  <PresentationFormat>On-screen Show (16:9)</PresentationFormat>
  <Paragraphs>382</Paragraphs>
  <Slides>39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Minola template</vt:lpstr>
      <vt:lpstr>PowerPoint Presentation</vt:lpstr>
      <vt:lpstr>Agenda</vt:lpstr>
      <vt:lpstr>Training Deliverables &amp; Takeaways</vt:lpstr>
      <vt:lpstr>Future Development would be around “DATA”</vt:lpstr>
      <vt:lpstr>DATA GENERATED ANNUALLY</vt:lpstr>
      <vt:lpstr>Live Observations</vt:lpstr>
      <vt:lpstr>Usecase 1: Junk Mail Folder</vt:lpstr>
      <vt:lpstr>Usecase 2: Google Translate</vt:lpstr>
      <vt:lpstr>Usecase 3: Recommendations</vt:lpstr>
      <vt:lpstr>Usecase 4: Object Recognition</vt:lpstr>
      <vt:lpstr>PowerPoint Presentation</vt:lpstr>
      <vt:lpstr>PowerPoint Presentation</vt:lpstr>
      <vt:lpstr>PowerPoint Presentation</vt:lpstr>
      <vt:lpstr>Career Path</vt:lpstr>
      <vt:lpstr>Salaries</vt:lpstr>
      <vt:lpstr>Why and what is ML</vt:lpstr>
      <vt:lpstr>Machine Learning</vt:lpstr>
      <vt:lpstr>Machine Learning</vt:lpstr>
      <vt:lpstr>Machine Learning</vt:lpstr>
      <vt:lpstr>Machine Learning</vt:lpstr>
      <vt:lpstr>Types of Learning</vt:lpstr>
      <vt:lpstr>Supervised Learning: Regression </vt:lpstr>
      <vt:lpstr>Supervised Learning: Classification  </vt:lpstr>
      <vt:lpstr>Unsupervised Learning</vt:lpstr>
      <vt:lpstr>Unsupervised Learning</vt:lpstr>
      <vt:lpstr>Reinforcement Learning</vt:lpstr>
      <vt:lpstr>Set of steps in Machine Learning</vt:lpstr>
      <vt:lpstr>Representing Examples</vt:lpstr>
      <vt:lpstr>Learning System</vt:lpstr>
      <vt:lpstr>Learning System</vt:lpstr>
      <vt:lpstr>PowerPoint Presentation</vt:lpstr>
      <vt:lpstr>Edge Impulse</vt:lpstr>
      <vt:lpstr>Edge Impulse</vt:lpstr>
      <vt:lpstr>ML vs DL vs AI vs DS</vt:lpstr>
      <vt:lpstr>Program Details</vt:lpstr>
      <vt:lpstr>Program Details</vt:lpstr>
      <vt:lpstr>Program Details</vt:lpstr>
      <vt:lpstr>Program Details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HP</dc:creator>
  <cp:lastModifiedBy>Kaushlendra Singh</cp:lastModifiedBy>
  <cp:revision>315</cp:revision>
  <dcterms:modified xsi:type="dcterms:W3CDTF">2023-09-12T16:22:42Z</dcterms:modified>
</cp:coreProperties>
</file>